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6" r:id="rId4"/>
    <p:sldId id="271" r:id="rId5"/>
    <p:sldId id="287" r:id="rId6"/>
    <p:sldId id="285" r:id="rId7"/>
    <p:sldId id="265" r:id="rId8"/>
    <p:sldId id="296" r:id="rId9"/>
    <p:sldId id="297" r:id="rId10"/>
    <p:sldId id="298" r:id="rId11"/>
    <p:sldId id="272" r:id="rId12"/>
    <p:sldId id="273" r:id="rId13"/>
    <p:sldId id="274" r:id="rId14"/>
    <p:sldId id="275" r:id="rId15"/>
    <p:sldId id="295" r:id="rId16"/>
    <p:sldId id="279" r:id="rId17"/>
    <p:sldId id="278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9FBFE-D524-4C5E-8659-CED3DB4881B6}" type="datetimeFigureOut">
              <a:rPr lang="de-CH" smtClean="0"/>
              <a:t>27.05.2021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A52DA-91F9-4B57-A785-0A8C257CDEE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774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altLang="de-DE" smtClean="0"/>
              <a:t>Kann Grossmutter Enkel heiraten?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mtClean="0"/>
              <a:t>Adoptivschwester echten Bruder oder Adoptivbruder?</a:t>
            </a: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9EA3BF1-042C-4D62-BA0B-15549824DFCE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8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cap="none" dirty="0"/>
              <a:t>v</a:t>
            </a:r>
            <a:r>
              <a:rPr lang="de-CH" cap="none" dirty="0" smtClean="0"/>
              <a:t>erlieben, verloben, verheiraten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Familienrecht im Gesetz und im Alltag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88" y="0"/>
            <a:ext cx="31397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rtomaschett\OneDrive\Schule\MAuG\Modul3\Sitzung1\Bilder\haushalte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71500"/>
            <a:ext cx="11991975" cy="53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cap="none" dirty="0" smtClean="0"/>
              <a:t>Verlobung </a:t>
            </a:r>
            <a:endParaRPr lang="de-DE" altLang="de-DE" cap="none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678" y="1219200"/>
            <a:ext cx="10178322" cy="5454315"/>
          </a:xfrm>
        </p:spPr>
        <p:txBody>
          <a:bodyPr>
            <a:noAutofit/>
          </a:bodyPr>
          <a:lstStyle/>
          <a:p>
            <a:pPr eaLnBrk="1" hangingPunct="1"/>
            <a:r>
              <a:rPr lang="de-CH" altLang="de-DE" sz="3600" b="1" dirty="0"/>
              <a:t>1</a:t>
            </a:r>
            <a:r>
              <a:rPr lang="de-CH" altLang="de-DE" sz="3600" b="1" dirty="0" smtClean="0"/>
              <a:t>. Schritt</a:t>
            </a:r>
            <a:r>
              <a:rPr lang="de-CH" altLang="de-DE" sz="3600" b="1" dirty="0"/>
              <a:t> </a:t>
            </a:r>
            <a:r>
              <a:rPr lang="de-CH" altLang="de-DE" sz="2800" dirty="0" smtClean="0"/>
              <a:t>(ZGB 90-93) </a:t>
            </a:r>
          </a:p>
          <a:p>
            <a:pPr eaLnBrk="1" hangingPunct="1">
              <a:buFontTx/>
              <a:buNone/>
            </a:pPr>
            <a:endParaRPr lang="de-CH" altLang="de-DE" sz="2800" dirty="0" smtClean="0"/>
          </a:p>
          <a:p>
            <a:pPr eaLnBrk="1" hangingPunct="1"/>
            <a:r>
              <a:rPr lang="de-CH" altLang="de-DE" sz="3200" dirty="0"/>
              <a:t>Verlobung bedeutet Eheversprechen</a:t>
            </a:r>
          </a:p>
          <a:p>
            <a:pPr eaLnBrk="1" hangingPunct="1"/>
            <a:r>
              <a:rPr lang="de-CH" altLang="de-DE" sz="3200" dirty="0"/>
              <a:t>Notwendige Voraussetzung</a:t>
            </a:r>
            <a:br>
              <a:rPr lang="de-CH" altLang="de-DE" sz="3200" dirty="0"/>
            </a:br>
            <a:r>
              <a:rPr lang="de-CH" altLang="de-DE" sz="3200" dirty="0"/>
              <a:t>für Ehe</a:t>
            </a:r>
          </a:p>
          <a:p>
            <a:pPr eaLnBrk="1" hangingPunct="1"/>
            <a:r>
              <a:rPr lang="de-CH" altLang="de-DE" sz="3200" dirty="0"/>
              <a:t>Keine Pflicht Ehe einzugehen</a:t>
            </a:r>
          </a:p>
          <a:p>
            <a:pPr eaLnBrk="1" hangingPunct="1"/>
            <a:r>
              <a:rPr lang="de-CH" altLang="de-DE" sz="3200" dirty="0"/>
              <a:t>Rechtliche Folgen: Bei Auflösung Rückgabe der Geschenke und Aufteilung der Auslagen im Hinblick auf Ehe</a:t>
            </a:r>
          </a:p>
          <a:p>
            <a:pPr eaLnBrk="1" hangingPunct="1"/>
            <a:endParaRPr lang="de-DE" altLang="de-DE" sz="3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731" y="382385"/>
            <a:ext cx="3894753" cy="25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cap="none" dirty="0"/>
              <a:t>E</a:t>
            </a:r>
            <a:r>
              <a:rPr lang="de-CH" altLang="de-DE" cap="none" dirty="0" smtClean="0"/>
              <a:t>hevorbereitung </a:t>
            </a:r>
            <a:r>
              <a:rPr lang="de-CH" altLang="de-DE" dirty="0" smtClean="0"/>
              <a:t>(ZGB 97-100)</a:t>
            </a:r>
            <a:endParaRPr lang="de-DE" altLang="de-DE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2863" y="1382618"/>
            <a:ext cx="10178322" cy="5098393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sz="3200" b="1" dirty="0" smtClean="0"/>
              <a:t>2. Schritt Gesuch beim</a:t>
            </a:r>
            <a:r>
              <a:rPr lang="de-CH" altLang="de-DE" dirty="0" smtClean="0"/>
              <a:t> </a:t>
            </a:r>
            <a:r>
              <a:rPr lang="de-CH" altLang="de-DE" sz="3200" b="1" dirty="0"/>
              <a:t>Zivilstandsamt </a:t>
            </a:r>
            <a:endParaRPr lang="de-CH" altLang="de-DE" dirty="0"/>
          </a:p>
          <a:p>
            <a:pPr eaLnBrk="1" hangingPunct="1"/>
            <a:r>
              <a:rPr lang="de-CH" altLang="de-DE" sz="3200" dirty="0" smtClean="0"/>
              <a:t>persönlich erscheinen und folgende Unterlagen mitbringen:</a:t>
            </a:r>
          </a:p>
          <a:p>
            <a:pPr eaLnBrk="1" hangingPunct="1"/>
            <a:r>
              <a:rPr lang="de-CH" altLang="de-DE" sz="4800" dirty="0" smtClean="0"/>
              <a:t>Wohnsitzbestätigung</a:t>
            </a:r>
            <a:endParaRPr lang="de-CH" altLang="de-DE" sz="4800" dirty="0"/>
          </a:p>
          <a:p>
            <a:pPr eaLnBrk="1" hangingPunct="1"/>
            <a:r>
              <a:rPr lang="de-CH" altLang="de-DE" sz="4800" dirty="0"/>
              <a:t>Auszug aus Familienregister</a:t>
            </a:r>
          </a:p>
          <a:p>
            <a:pPr eaLnBrk="1" hangingPunct="1"/>
            <a:r>
              <a:rPr lang="de-CH" altLang="de-DE" sz="4800" dirty="0"/>
              <a:t>Heimatschein</a:t>
            </a:r>
          </a:p>
          <a:p>
            <a:pPr eaLnBrk="1" hangingPunct="1"/>
            <a:r>
              <a:rPr lang="de-CH" altLang="de-DE" sz="4800" dirty="0"/>
              <a:t>Familienbüchlein</a:t>
            </a:r>
            <a:endParaRPr lang="de-DE" altLang="de-DE" sz="4800" dirty="0"/>
          </a:p>
        </p:txBody>
      </p:sp>
    </p:spTree>
    <p:extLst>
      <p:ext uri="{BB962C8B-B14F-4D97-AF65-F5344CB8AC3E}">
        <p14:creationId xmlns:p14="http://schemas.microsoft.com/office/powerpoint/2010/main" val="28788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smtClean="0"/>
              <a:t>E</a:t>
            </a:r>
            <a:r>
              <a:rPr lang="de-CH" altLang="de-DE" cap="none" dirty="0" smtClean="0"/>
              <a:t>hevoraussetzungen</a:t>
            </a:r>
            <a:r>
              <a:rPr lang="de-CH" altLang="de-DE" dirty="0" smtClean="0"/>
              <a:t> (ZGB 94-96)</a:t>
            </a:r>
            <a:endParaRPr lang="de-DE" altLang="de-DE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678" y="1470753"/>
            <a:ext cx="10178322" cy="5545189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sz="3200" dirty="0"/>
              <a:t>Urteilsfähigkeit</a:t>
            </a:r>
          </a:p>
          <a:p>
            <a:pPr eaLnBrk="1" hangingPunct="1"/>
            <a:r>
              <a:rPr lang="de-CH" altLang="de-DE" sz="3200" dirty="0" smtClean="0"/>
              <a:t>Volljährigkeit</a:t>
            </a:r>
            <a:endParaRPr lang="de-CH" altLang="de-DE" sz="3200" dirty="0"/>
          </a:p>
          <a:p>
            <a:pPr eaLnBrk="1" hangingPunct="1"/>
            <a:r>
              <a:rPr lang="de-CH" altLang="de-DE" sz="3200" dirty="0"/>
              <a:t>Nicht verwandt in gerader Linie</a:t>
            </a:r>
          </a:p>
          <a:p>
            <a:pPr eaLnBrk="1" hangingPunct="1"/>
            <a:r>
              <a:rPr lang="de-CH" altLang="de-DE" sz="3200" dirty="0"/>
              <a:t>Nicht Geschwister oder Halbgeschwister </a:t>
            </a:r>
          </a:p>
          <a:p>
            <a:pPr eaLnBrk="1" hangingPunct="1"/>
            <a:r>
              <a:rPr lang="de-CH" altLang="de-DE" sz="3200" dirty="0"/>
              <a:t>Kein </a:t>
            </a:r>
            <a:r>
              <a:rPr lang="de-CH" altLang="de-DE" sz="3200" dirty="0" err="1"/>
              <a:t>Stiefkindverhältnis</a:t>
            </a:r>
            <a:endParaRPr lang="de-CH" altLang="de-DE" sz="3200" dirty="0"/>
          </a:p>
          <a:p>
            <a:pPr eaLnBrk="1" hangingPunct="1"/>
            <a:r>
              <a:rPr lang="de-CH" altLang="de-DE" sz="3200" dirty="0"/>
              <a:t>Keine bereits bestehende Ehe</a:t>
            </a:r>
          </a:p>
          <a:p>
            <a:pPr eaLnBrk="1" hangingPunct="1"/>
            <a:r>
              <a:rPr lang="de-CH" altLang="de-DE" sz="3200" dirty="0"/>
              <a:t>Verwandtschaftsverhältnisse durch Adoption werden Blutsverwandtschaft gleichgesetzt</a:t>
            </a:r>
            <a:endParaRPr lang="de-DE" altLang="de-DE" sz="3200" dirty="0"/>
          </a:p>
        </p:txBody>
      </p:sp>
    </p:spTree>
    <p:extLst>
      <p:ext uri="{BB962C8B-B14F-4D97-AF65-F5344CB8AC3E}">
        <p14:creationId xmlns:p14="http://schemas.microsoft.com/office/powerpoint/2010/main" val="17648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cap="none" dirty="0" smtClean="0"/>
              <a:t>die </a:t>
            </a:r>
            <a:r>
              <a:rPr lang="de-CH" altLang="de-DE" cap="none" dirty="0"/>
              <a:t>H</a:t>
            </a:r>
            <a:r>
              <a:rPr lang="de-CH" altLang="de-DE" cap="none" dirty="0" smtClean="0"/>
              <a:t>eirat </a:t>
            </a:r>
            <a:r>
              <a:rPr lang="de-CH" altLang="de-DE" dirty="0" smtClean="0"/>
              <a:t>(ZGB 101-103)</a:t>
            </a:r>
            <a:endParaRPr lang="de-DE" altLang="de-DE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0" y="1558888"/>
            <a:ext cx="10178322" cy="505804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e-CH" altLang="de-DE" sz="4000" b="1" dirty="0" smtClean="0"/>
              <a:t>3. Schritt: Zivile Ehe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de-CH" altLang="de-DE" sz="3500" dirty="0" smtClean="0"/>
              <a:t>Folgende Personen sind nötig: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3600" dirty="0" smtClean="0"/>
              <a:t>2 </a:t>
            </a:r>
            <a:r>
              <a:rPr lang="de-CH" altLang="de-DE" sz="3600" dirty="0"/>
              <a:t>Ehegatten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3600" dirty="0"/>
              <a:t>1 </a:t>
            </a:r>
            <a:r>
              <a:rPr lang="de-CH" altLang="de-DE" sz="3600" dirty="0" err="1"/>
              <a:t>Zivilstandsbeamter</a:t>
            </a:r>
            <a:r>
              <a:rPr lang="de-CH" altLang="de-DE" sz="3600" dirty="0"/>
              <a:t> oder –</a:t>
            </a:r>
            <a:r>
              <a:rPr lang="de-CH" altLang="de-DE" sz="3600" dirty="0" err="1"/>
              <a:t>beamtin</a:t>
            </a:r>
            <a:endParaRPr lang="de-CH" altLang="de-DE" sz="3600" dirty="0"/>
          </a:p>
          <a:p>
            <a:pPr eaLnBrk="1" hangingPunct="1">
              <a:lnSpc>
                <a:spcPct val="90000"/>
              </a:lnSpc>
            </a:pPr>
            <a:r>
              <a:rPr lang="de-CH" altLang="de-DE" sz="3600" dirty="0"/>
              <a:t>2 urteilsfähige und mündige Zeugen oder Zeuginnen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de-CH" altLang="de-DE" sz="3600" dirty="0" smtClean="0"/>
          </a:p>
          <a:p>
            <a:pPr>
              <a:lnSpc>
                <a:spcPct val="90000"/>
              </a:lnSpc>
            </a:pPr>
            <a:r>
              <a:rPr lang="de-CH" altLang="de-DE" sz="4000" b="1" dirty="0"/>
              <a:t>evtl. 4. Schritt: Kirchliche Hochzeit </a:t>
            </a:r>
            <a:r>
              <a:rPr lang="de-CH" altLang="de-DE" sz="3600" dirty="0" smtClean="0"/>
              <a:t>(freiwillig)</a:t>
            </a:r>
          </a:p>
          <a:p>
            <a:pPr>
              <a:lnSpc>
                <a:spcPct val="90000"/>
              </a:lnSpc>
            </a:pPr>
            <a:endParaRPr lang="de-CH" altLang="de-DE" sz="3600" dirty="0" smtClean="0"/>
          </a:p>
          <a:p>
            <a:pPr>
              <a:lnSpc>
                <a:spcPct val="90000"/>
              </a:lnSpc>
            </a:pPr>
            <a:r>
              <a:rPr lang="de-CH" altLang="de-DE" sz="3600" dirty="0" smtClean="0"/>
              <a:t>Seit 1.1.2007 auch </a:t>
            </a:r>
            <a:r>
              <a:rPr lang="de-CH" altLang="de-DE" sz="4000" b="1" dirty="0"/>
              <a:t>eingetragene Partnerschaft </a:t>
            </a:r>
            <a:r>
              <a:rPr lang="de-CH" altLang="de-DE" sz="3600" dirty="0" smtClean="0"/>
              <a:t>(= ähnlich Ehe) für </a:t>
            </a:r>
            <a:r>
              <a:rPr lang="de-CH" altLang="de-DE" sz="3600" dirty="0"/>
              <a:t>h</a:t>
            </a:r>
            <a:r>
              <a:rPr lang="de-CH" altLang="de-DE" sz="3600" dirty="0" smtClean="0"/>
              <a:t>omosexuelle Paare möglich</a:t>
            </a:r>
            <a:endParaRPr lang="de-CH" altLang="de-DE" sz="3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36039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cap="none" dirty="0" smtClean="0"/>
              <a:t>Namensänderung: Wählbar!</a:t>
            </a:r>
            <a:endParaRPr lang="de-CH" cap="non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577050"/>
              </p:ext>
            </p:extLst>
          </p:nvPr>
        </p:nvGraphicFramePr>
        <p:xfrm>
          <a:off x="1080655" y="1379914"/>
          <a:ext cx="10158152" cy="4983546"/>
        </p:xfrm>
        <a:graphic>
          <a:graphicData uri="http://schemas.openxmlformats.org/drawingml/2006/table">
            <a:tbl>
              <a:tblPr firstRow="1" firstCol="1" bandRow="1"/>
              <a:tblGrid>
                <a:gridCol w="2693296">
                  <a:extLst>
                    <a:ext uri="{9D8B030D-6E8A-4147-A177-3AD203B41FA5}">
                      <a16:colId xmlns:a16="http://schemas.microsoft.com/office/drawing/2014/main" val="2519946117"/>
                    </a:ext>
                  </a:extLst>
                </a:gridCol>
                <a:gridCol w="3642045">
                  <a:extLst>
                    <a:ext uri="{9D8B030D-6E8A-4147-A177-3AD203B41FA5}">
                      <a16:colId xmlns:a16="http://schemas.microsoft.com/office/drawing/2014/main" val="1753931631"/>
                    </a:ext>
                  </a:extLst>
                </a:gridCol>
                <a:gridCol w="3822811">
                  <a:extLst>
                    <a:ext uri="{9D8B030D-6E8A-4147-A177-3AD203B41FA5}">
                      <a16:colId xmlns:a16="http://schemas.microsoft.com/office/drawing/2014/main" val="3091862924"/>
                    </a:ext>
                  </a:extLst>
                </a:gridCol>
              </a:tblGrid>
              <a:tr h="812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Name vor der Heirat</a:t>
                      </a:r>
                      <a:endParaRPr lang="de-CH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Anna Lutz</a:t>
                      </a:r>
                      <a:endParaRPr lang="de-CH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Manuel</a:t>
                      </a:r>
                      <a:r>
                        <a:rPr lang="de-DE" sz="24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Rizo</a:t>
                      </a:r>
                      <a:endParaRPr lang="de-CH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72015"/>
                  </a:ext>
                </a:extLst>
              </a:tr>
              <a:tr h="1390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Name nach der Heirat</a:t>
                      </a:r>
                      <a:endParaRPr lang="de-CH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3600" b="1" dirty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Anna Lutz</a:t>
                      </a:r>
                      <a:endParaRPr lang="de-CH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3600" b="1" dirty="0" smtClean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Manuel Rizo</a:t>
                      </a:r>
                      <a:endParaRPr lang="de-CH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365407"/>
                  </a:ext>
                </a:extLst>
              </a:tr>
              <a:tr h="1390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Wahlmöglichkeit 1</a:t>
                      </a:r>
                      <a:endParaRPr lang="de-CH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3600" b="1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Anna Lutz</a:t>
                      </a:r>
                      <a:endParaRPr lang="de-CH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3600" b="1" dirty="0" smtClean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Manuel</a:t>
                      </a:r>
                      <a:r>
                        <a:rPr lang="de-DE" sz="3600" b="1" baseline="0" dirty="0" smtClean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Lutz</a:t>
                      </a:r>
                      <a:endParaRPr lang="de-CH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431691"/>
                  </a:ext>
                </a:extLst>
              </a:tr>
              <a:tr h="1390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Wahlmöglichkeit 2</a:t>
                      </a:r>
                      <a:endParaRPr lang="de-CH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3600" b="1" dirty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Anna </a:t>
                      </a:r>
                      <a:r>
                        <a:rPr lang="de-DE" sz="3600" b="1" dirty="0" smtClean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Rizo</a:t>
                      </a:r>
                      <a:endParaRPr lang="de-CH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3600" b="1" dirty="0" smtClean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Manuel Rizo</a:t>
                      </a:r>
                      <a:endParaRPr lang="de-CH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89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0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4000" b="1" cap="none" dirty="0" smtClean="0"/>
              <a:t>wichtigste </a:t>
            </a:r>
            <a:r>
              <a:rPr lang="de-CH" altLang="de-DE" sz="4000" b="1" cap="none" dirty="0"/>
              <a:t>E</a:t>
            </a:r>
            <a:r>
              <a:rPr lang="de-CH" altLang="de-DE" sz="4000" b="1" cap="none" dirty="0" smtClean="0"/>
              <a:t>hewirkungen </a:t>
            </a:r>
            <a:r>
              <a:rPr lang="de-CH" altLang="de-DE" sz="4000" b="1" dirty="0" smtClean="0"/>
              <a:t>(</a:t>
            </a:r>
            <a:r>
              <a:rPr lang="de-CH" altLang="de-DE" sz="4000" b="1" dirty="0"/>
              <a:t>ZGB 159-179)</a:t>
            </a:r>
            <a:endParaRPr lang="de-DE" altLang="de-DE" sz="40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678" y="1307432"/>
            <a:ext cx="10178322" cy="496503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de-CH" altLang="de-DE" dirty="0" smtClean="0"/>
          </a:p>
          <a:p>
            <a:pPr eaLnBrk="1" hangingPunct="1"/>
            <a:r>
              <a:rPr lang="de-CH" altLang="de-DE" sz="4000" dirty="0" smtClean="0"/>
              <a:t>evtl. Namensänderung (ZGB 160 und 270)</a:t>
            </a:r>
          </a:p>
          <a:p>
            <a:pPr eaLnBrk="1" hangingPunct="1"/>
            <a:r>
              <a:rPr lang="de-CH" altLang="de-DE" sz="4000" dirty="0" smtClean="0"/>
              <a:t>Gegenseitiger Beistand (ZGB 159)</a:t>
            </a:r>
          </a:p>
          <a:p>
            <a:pPr eaLnBrk="1" hangingPunct="1"/>
            <a:r>
              <a:rPr lang="de-CH" altLang="de-DE" sz="4000" dirty="0" smtClean="0"/>
              <a:t>Aufteilung des Unterhalts (ZGB 163)</a:t>
            </a:r>
          </a:p>
          <a:p>
            <a:pPr eaLnBrk="1" hangingPunct="1"/>
            <a:r>
              <a:rPr lang="de-CH" altLang="de-DE" sz="4000" dirty="0" smtClean="0"/>
              <a:t>Auskunftspflicht (ZGB 170)</a:t>
            </a:r>
          </a:p>
          <a:p>
            <a:pPr eaLnBrk="1" hangingPunct="1"/>
            <a:r>
              <a:rPr lang="de-CH" altLang="de-DE" sz="4000" dirty="0" smtClean="0"/>
              <a:t>Vertretung der Gemeinschaft (ZGB 166)</a:t>
            </a:r>
          </a:p>
          <a:p>
            <a:pPr eaLnBrk="1" hangingPunct="1"/>
            <a:r>
              <a:rPr lang="de-CH" altLang="de-DE" sz="4000" dirty="0" smtClean="0"/>
              <a:t>Solidarische Haftung (ZGB 166 f.)</a:t>
            </a:r>
          </a:p>
          <a:p>
            <a:pPr eaLnBrk="1" hangingPunct="1"/>
            <a:r>
              <a:rPr lang="de-CH" altLang="de-DE" sz="4000" dirty="0" smtClean="0"/>
              <a:t>Erbe geregelt</a:t>
            </a:r>
            <a:endParaRPr lang="de-DE" alt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35204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cap="none" dirty="0" smtClean="0"/>
              <a:t>Ehe früher</a:t>
            </a:r>
            <a:endParaRPr lang="de-DE" altLang="de-DE" cap="none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9777" y="1371601"/>
            <a:ext cx="10178322" cy="5013157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de-CH" altLang="de-DE" sz="2800" dirty="0" smtClean="0"/>
              <a:t>Bsp. aus dem ZGB von 1958 (gültig bis 1987):</a:t>
            </a:r>
          </a:p>
          <a:p>
            <a:pPr eaLnBrk="1" hangingPunct="1"/>
            <a:r>
              <a:rPr lang="de-CH" altLang="de-DE" sz="2800" dirty="0"/>
              <a:t>Der Ehemann ist das </a:t>
            </a:r>
            <a:r>
              <a:rPr lang="de-CH" altLang="de-DE" sz="2800" dirty="0">
                <a:solidFill>
                  <a:srgbClr val="FF0000"/>
                </a:solidFill>
              </a:rPr>
              <a:t>Haupt der Gemeinschaft</a:t>
            </a:r>
            <a:r>
              <a:rPr lang="de-CH" altLang="de-DE" sz="2800" dirty="0"/>
              <a:t>. Er bestimmt die eheliche Wohnung und hat für den Unterhalt von Weib und Kind Sorge zu tragen.</a:t>
            </a:r>
          </a:p>
          <a:p>
            <a:pPr eaLnBrk="1" hangingPunct="1"/>
            <a:r>
              <a:rPr lang="de-CH" altLang="de-DE" sz="2800" dirty="0"/>
              <a:t>Der Ehemann </a:t>
            </a:r>
            <a:r>
              <a:rPr lang="de-CH" altLang="de-DE" sz="2800" dirty="0">
                <a:solidFill>
                  <a:srgbClr val="FF0000"/>
                </a:solidFill>
              </a:rPr>
              <a:t>verwaltet und nutzt</a:t>
            </a:r>
            <a:r>
              <a:rPr lang="de-CH" altLang="de-DE" sz="2800" dirty="0"/>
              <a:t> eigenes Vermögen  und </a:t>
            </a:r>
            <a:r>
              <a:rPr lang="de-CH" altLang="de-DE" sz="2800" dirty="0">
                <a:solidFill>
                  <a:srgbClr val="FF0000"/>
                </a:solidFill>
              </a:rPr>
              <a:t>eingebrachtes Gut der Ehefrau </a:t>
            </a:r>
            <a:r>
              <a:rPr lang="de-CH" altLang="de-DE" sz="2800" dirty="0"/>
              <a:t>(Vermögen, Erbschaft, Schenkung). Geld und Erträge gehen in Eigentum des Mannes über. Bei Auflösung der Ehe hat Ehefrau Recht auf einen Drittel des ehelichen Vermögens.</a:t>
            </a:r>
          </a:p>
          <a:p>
            <a:pPr eaLnBrk="1" hangingPunct="1"/>
            <a:r>
              <a:rPr lang="de-CH" altLang="de-DE" sz="2800" dirty="0"/>
              <a:t>Mit </a:t>
            </a:r>
            <a:r>
              <a:rPr lang="de-CH" altLang="de-DE" sz="2800" dirty="0">
                <a:solidFill>
                  <a:srgbClr val="FF0000"/>
                </a:solidFill>
              </a:rPr>
              <a:t>Bewilligung des Ehemannes </a:t>
            </a:r>
            <a:r>
              <a:rPr lang="de-CH" altLang="de-DE" sz="2800" dirty="0"/>
              <a:t>ist die Ehefrau befugt, einen Beruf oder ein Gewerbe auszuführen.</a:t>
            </a:r>
          </a:p>
          <a:p>
            <a:pPr eaLnBrk="1" hangingPunct="1"/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16704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5400" b="1" cap="none" dirty="0" smtClean="0"/>
              <a:t>Ist in anderen Ländern…</a:t>
            </a:r>
            <a:endParaRPr lang="de-CH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4000" dirty="0" smtClean="0"/>
              <a:t>das Konkubinat erlaubt? Üblich?</a:t>
            </a:r>
          </a:p>
          <a:p>
            <a:r>
              <a:rPr lang="de-CH" sz="4000" dirty="0" smtClean="0"/>
              <a:t>der Nachname nach der Heirat anders? </a:t>
            </a:r>
          </a:p>
          <a:p>
            <a:r>
              <a:rPr lang="de-CH" sz="4000" dirty="0" smtClean="0"/>
              <a:t>Scheidung erlaubt? Üblich?</a:t>
            </a:r>
          </a:p>
          <a:p>
            <a:r>
              <a:rPr lang="de-CH" sz="4000" dirty="0" smtClean="0"/>
              <a:t>Homosexuellen die Ehe erlaubt? Üblich?</a:t>
            </a:r>
            <a:endParaRPr lang="de-CH" sz="4000" dirty="0"/>
          </a:p>
        </p:txBody>
      </p:sp>
    </p:spTree>
    <p:extLst>
      <p:ext uri="{BB962C8B-B14F-4D97-AF65-F5344CB8AC3E}">
        <p14:creationId xmlns:p14="http://schemas.microsoft.com/office/powerpoint/2010/main" val="18784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cap="none" dirty="0"/>
              <a:t>I</a:t>
            </a:r>
            <a:r>
              <a:rPr lang="de-CH" b="1" cap="none" dirty="0" smtClean="0"/>
              <a:t>nhalt</a:t>
            </a:r>
            <a:endParaRPr lang="nl-NL" b="1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1678" y="1122947"/>
            <a:ext cx="10178322" cy="5390148"/>
          </a:xfrm>
        </p:spPr>
        <p:txBody>
          <a:bodyPr>
            <a:normAutofit/>
          </a:bodyPr>
          <a:lstStyle/>
          <a:p>
            <a:pPr lvl="2"/>
            <a:r>
              <a:rPr lang="de-CH" sz="4800" dirty="0" smtClean="0"/>
              <a:t>Konkubinat</a:t>
            </a:r>
          </a:p>
          <a:p>
            <a:pPr lvl="2"/>
            <a:r>
              <a:rPr lang="de-CH" sz="4800" dirty="0" smtClean="0"/>
              <a:t>weitere Formen des Zusammenlebens</a:t>
            </a:r>
            <a:endParaRPr lang="de-CH" sz="4800" dirty="0"/>
          </a:p>
          <a:p>
            <a:pPr lvl="2"/>
            <a:r>
              <a:rPr lang="de-CH" sz="4800" dirty="0" smtClean="0"/>
              <a:t>Eherecht</a:t>
            </a:r>
          </a:p>
          <a:p>
            <a:pPr lvl="2"/>
            <a:r>
              <a:rPr lang="de-CH" sz="4800" dirty="0" smtClean="0"/>
              <a:t>Kindsrecht</a:t>
            </a:r>
            <a:endParaRPr lang="de-CH" sz="4800" dirty="0"/>
          </a:p>
          <a:p>
            <a:pPr lvl="2"/>
            <a:r>
              <a:rPr lang="de-CH" sz="4800" dirty="0"/>
              <a:t>Auflösung der Ehe</a:t>
            </a:r>
          </a:p>
          <a:p>
            <a:pPr lvl="2"/>
            <a:endParaRPr lang="nl-NL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344" y="0"/>
            <a:ext cx="31397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6000" cap="none" dirty="0"/>
              <a:t>K</a:t>
            </a:r>
            <a:r>
              <a:rPr lang="de-CH" sz="6000" cap="none" dirty="0" smtClean="0"/>
              <a:t>onkubinat</a:t>
            </a:r>
            <a:endParaRPr lang="de-CH" sz="6000" cap="none" dirty="0"/>
          </a:p>
        </p:txBody>
      </p:sp>
      <p:sp>
        <p:nvSpPr>
          <p:cNvPr id="6" name="Textfeld 5"/>
          <p:cNvSpPr txBox="1"/>
          <p:nvPr/>
        </p:nvSpPr>
        <p:spPr>
          <a:xfrm>
            <a:off x="6827197" y="1686867"/>
            <a:ext cx="50901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400" dirty="0" smtClean="0"/>
              <a:t>Zusammenleben wie in einer Ehe, aber ohne verheiratet zu sein</a:t>
            </a:r>
            <a:endParaRPr lang="de-CH" sz="5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890" y="1686867"/>
            <a:ext cx="493695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Familienformen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1263316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cap="none" dirty="0" smtClean="0"/>
              <a:t>Vor- und Nachteile im Detail</a:t>
            </a:r>
            <a:endParaRPr lang="de-CH" cap="non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239" y="1128451"/>
            <a:ext cx="10363200" cy="52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Familienrecht im ZGB </a:t>
            </a:r>
          </a:p>
        </p:txBody>
      </p:sp>
      <p:pic>
        <p:nvPicPr>
          <p:cNvPr id="2051" name="9d443808-99d3-47ca-808f-ee93f42941fe" descr="F96E2C2C-2523-46CD-960F-728F40ED199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520" y="2019576"/>
            <a:ext cx="5113338" cy="3995738"/>
          </a:xfrm>
          <a:noFill/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579" y="1524000"/>
            <a:ext cx="254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8"/>
    </mc:Choice>
    <mc:Fallback xmlns="">
      <p:transition spd="slow" advTm="143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0080" y="-7833"/>
            <a:ext cx="7772400" cy="1470025"/>
          </a:xfrm>
        </p:spPr>
        <p:txBody>
          <a:bodyPr/>
          <a:lstStyle/>
          <a:p>
            <a:pPr eaLnBrk="1" hangingPunct="1"/>
            <a:r>
              <a:rPr lang="de-CH" altLang="de-DE" sz="6000" dirty="0" smtClean="0"/>
              <a:t>Familienformen</a:t>
            </a:r>
            <a:endParaRPr lang="de-DE" altLang="de-DE" sz="6000" dirty="0"/>
          </a:p>
        </p:txBody>
      </p:sp>
      <p:pic>
        <p:nvPicPr>
          <p:cNvPr id="3077" name="Picture 8" descr="http://www.thinkoutsideyourbox.net/wp-content/uploads/nikon-werbu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38" y="1025365"/>
            <a:ext cx="458787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75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39" y="1025365"/>
            <a:ext cx="31670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793" y="3131365"/>
            <a:ext cx="3171649" cy="206480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25" y="4923867"/>
            <a:ext cx="3589598" cy="23889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/>
          <a:srcRect l="14736" r="15125"/>
          <a:stretch/>
        </p:blipFill>
        <p:spPr>
          <a:xfrm>
            <a:off x="28066" y="3561349"/>
            <a:ext cx="2515825" cy="20176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0653" y="4078127"/>
            <a:ext cx="3662280" cy="27467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95" y="1126841"/>
            <a:ext cx="4340728" cy="24447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823" y="4703203"/>
            <a:ext cx="276172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9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Formen der Familien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2" y="1270117"/>
            <a:ext cx="8468591" cy="545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cap="none" dirty="0" smtClean="0"/>
              <a:t>Grossfamilien sind seltener…</a:t>
            </a:r>
            <a:endParaRPr lang="de-CH" cap="non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16" y="1901819"/>
            <a:ext cx="6448926" cy="44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TM10001106[[fn=Abzeichen]]</Template>
  <TotalTime>0</TotalTime>
  <Words>416</Words>
  <Application>Microsoft Office PowerPoint</Application>
  <PresentationFormat>Breitbild</PresentationFormat>
  <Paragraphs>83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Gill Sans MT</vt:lpstr>
      <vt:lpstr>Impact</vt:lpstr>
      <vt:lpstr>Times New Roman</vt:lpstr>
      <vt:lpstr>Badge</vt:lpstr>
      <vt:lpstr>verlieben, verloben, verheiraten</vt:lpstr>
      <vt:lpstr>Inhalt</vt:lpstr>
      <vt:lpstr>Konkubinat</vt:lpstr>
      <vt:lpstr>Familienformen</vt:lpstr>
      <vt:lpstr>Vor- und Nachteile im Detail</vt:lpstr>
      <vt:lpstr>Familienrecht im ZGB </vt:lpstr>
      <vt:lpstr>Familienformen</vt:lpstr>
      <vt:lpstr>Formen der Familien</vt:lpstr>
      <vt:lpstr>Grossfamilien sind seltener…</vt:lpstr>
      <vt:lpstr>PowerPoint-Präsentation</vt:lpstr>
      <vt:lpstr>Verlobung </vt:lpstr>
      <vt:lpstr>Ehevorbereitung (ZGB 97-100)</vt:lpstr>
      <vt:lpstr>Ehevoraussetzungen (ZGB 94-96)</vt:lpstr>
      <vt:lpstr>die Heirat (ZGB 101-103)</vt:lpstr>
      <vt:lpstr>Namensänderung: Wählbar!</vt:lpstr>
      <vt:lpstr>wichtigste Ehewirkungen (ZGB 159-179)</vt:lpstr>
      <vt:lpstr>Ehe früher</vt:lpstr>
      <vt:lpstr>Ist in anderen Ländern…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</dc:title>
  <dc:creator>Paola Giovanoli</dc:creator>
  <cp:lastModifiedBy>Giovanoli Paola</cp:lastModifiedBy>
  <cp:revision>19</cp:revision>
  <dcterms:created xsi:type="dcterms:W3CDTF">2020-03-30T07:07:00Z</dcterms:created>
  <dcterms:modified xsi:type="dcterms:W3CDTF">2021-05-27T15:54:17Z</dcterms:modified>
</cp:coreProperties>
</file>