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70" r:id="rId8"/>
    <p:sldId id="267" r:id="rId9"/>
    <p:sldId id="268" r:id="rId10"/>
    <p:sldId id="269" r:id="rId11"/>
    <p:sldId id="265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02.06.2020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662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02.06.2020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191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02.06.2020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286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02.06.2020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256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02.06.2020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274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02.06.2020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27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02.06.2020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951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02.06.2020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89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02.06.2020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834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02.06.2020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261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3930-5BD0-4D08-B01D-5437A80BF636}" type="datetimeFigureOut">
              <a:rPr lang="de-CH" smtClean="0"/>
              <a:t>02.06.2020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316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63930-5BD0-4D08-B01D-5437A80BF636}" type="datetimeFigureOut">
              <a:rPr lang="de-CH" smtClean="0"/>
              <a:t>02.06.2020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D38B2-7B0A-447A-877B-F7C8CAE94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824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.ch/sr/210/210_058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de-CH" dirty="0" smtClean="0"/>
              <a:t>Erben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702902"/>
            <a:ext cx="4923631" cy="368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5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944724"/>
            <a:ext cx="9168123" cy="4752528"/>
          </a:xfrm>
          <a:prstGeom prst="rect">
            <a:avLst/>
          </a:prstGeom>
        </p:spPr>
      </p:pic>
      <p:sp>
        <p:nvSpPr>
          <p:cNvPr id="8" name="Pfeil nach unten 7"/>
          <p:cNvSpPr/>
          <p:nvPr/>
        </p:nvSpPr>
        <p:spPr>
          <a:xfrm>
            <a:off x="539552" y="2708920"/>
            <a:ext cx="792088" cy="12241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143508" y="267465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Immer hier beginnen!!!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Erbberechnung: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Von 40'000 Erbe… </a:t>
            </a:r>
          </a:p>
          <a:p>
            <a:r>
              <a:rPr lang="de-CH" dirty="0" smtClean="0"/>
              <a:t>1</a:t>
            </a:r>
            <a:r>
              <a:rPr lang="de-CH" dirty="0"/>
              <a:t>. Stamm erbt 50%</a:t>
            </a:r>
          </a:p>
          <a:p>
            <a:r>
              <a:rPr lang="de-CH" dirty="0"/>
              <a:t>Ehepartner erbt 50</a:t>
            </a:r>
            <a:r>
              <a:rPr lang="de-CH" dirty="0" smtClean="0"/>
              <a:t>%</a:t>
            </a:r>
            <a:endParaRPr lang="de-CH" dirty="0"/>
          </a:p>
          <a:p>
            <a:endParaRPr lang="de-CH" dirty="0" smtClean="0"/>
          </a:p>
          <a:p>
            <a:pPr marL="0" indent="0">
              <a:buNone/>
            </a:pPr>
            <a:r>
              <a:rPr lang="de-CH" dirty="0" smtClean="0">
                <a:solidFill>
                  <a:srgbClr val="FF0000"/>
                </a:solidFill>
              </a:rPr>
              <a:t>das heisst, Ehepartner 20'000 und die beiden Kinder je 10'000 = Total wieder 40'000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Kein 1. Stamm?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Herr Zange verstirbt, er war kinderlos verheiratet und seine Mutter lebt noch. Er hat einen Bruder und 100'000 Franken Vermögen. </a:t>
            </a:r>
          </a:p>
          <a:p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05064"/>
            <a:ext cx="48101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Kein 1. Stamm?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847" y="1124744"/>
            <a:ext cx="8229600" cy="4525963"/>
          </a:xfrm>
        </p:spPr>
        <p:txBody>
          <a:bodyPr/>
          <a:lstStyle/>
          <a:p>
            <a:r>
              <a:rPr lang="de-CH" dirty="0" smtClean="0"/>
              <a:t>Herr Zange verstirbt, er war kinderlos verheiratet, seine Frau und seine Mutter leben noch. Er hat einen Bruder und 100'000 Franken Vermögen. </a:t>
            </a:r>
            <a:r>
              <a:rPr lang="de-CH" dirty="0" smtClean="0">
                <a:solidFill>
                  <a:srgbClr val="FF0000"/>
                </a:solidFill>
              </a:rPr>
              <a:t>Ehefrau bekommt 75'000 und Mutter UND Bruder je 12'500</a:t>
            </a:r>
            <a:endParaRPr lang="de-CH" dirty="0" smtClean="0"/>
          </a:p>
          <a:p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789040"/>
            <a:ext cx="5760640" cy="23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Kein 2. Stamm?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56792"/>
            <a:ext cx="88968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Kein 3. Stamm und andere Wünsche?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312" y="1556792"/>
            <a:ext cx="1073835" cy="45259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3568" y="1700808"/>
            <a:ext cx="6120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Ein Testament kann jederzeit geschrieben werden, ABER es gelten folgende Regeln: </a:t>
            </a:r>
          </a:p>
          <a:p>
            <a:endParaRPr lang="de-CH" sz="2800" dirty="0"/>
          </a:p>
          <a:p>
            <a:r>
              <a:rPr lang="de-CH" sz="2800" dirty="0">
                <a:solidFill>
                  <a:srgbClr val="FF0000"/>
                </a:solidFill>
              </a:rPr>
              <a:t>u</a:t>
            </a:r>
            <a:r>
              <a:rPr lang="de-CH" sz="2800" dirty="0" smtClean="0">
                <a:solidFill>
                  <a:srgbClr val="FF0000"/>
                </a:solidFill>
              </a:rPr>
              <a:t>rteilsfähig</a:t>
            </a:r>
          </a:p>
          <a:p>
            <a:r>
              <a:rPr lang="de-CH" sz="2800" dirty="0" smtClean="0">
                <a:solidFill>
                  <a:srgbClr val="FF0000"/>
                </a:solidFill>
              </a:rPr>
              <a:t>18</a:t>
            </a:r>
          </a:p>
          <a:p>
            <a:r>
              <a:rPr lang="de-CH" sz="2800" dirty="0" smtClean="0">
                <a:solidFill>
                  <a:srgbClr val="FF0000"/>
                </a:solidFill>
              </a:rPr>
              <a:t>eigenhändig</a:t>
            </a:r>
          </a:p>
          <a:p>
            <a:r>
              <a:rPr lang="de-CH" sz="2800" dirty="0" smtClean="0">
                <a:solidFill>
                  <a:srgbClr val="FF0000"/>
                </a:solidFill>
              </a:rPr>
              <a:t>handschriftlich</a:t>
            </a:r>
          </a:p>
          <a:p>
            <a:r>
              <a:rPr lang="de-CH" sz="2800" dirty="0" smtClean="0">
                <a:solidFill>
                  <a:srgbClr val="FF0000"/>
                </a:solidFill>
              </a:rPr>
              <a:t>mit Datum</a:t>
            </a:r>
          </a:p>
          <a:p>
            <a:r>
              <a:rPr lang="de-CH" sz="2800" dirty="0" smtClean="0">
                <a:solidFill>
                  <a:srgbClr val="FF0000"/>
                </a:solidFill>
              </a:rPr>
              <a:t>unterschrieben</a:t>
            </a:r>
            <a:endParaRPr lang="de-CH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Pflichtteil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312" y="1556792"/>
            <a:ext cx="1073835" cy="45259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3568" y="1700808"/>
            <a:ext cx="6120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Ein Testament kann jederzeit geschrieben werden, ABER es gilt auch folgende Regel: </a:t>
            </a:r>
          </a:p>
          <a:p>
            <a:endParaRPr lang="de-CH" sz="2800" dirty="0"/>
          </a:p>
          <a:p>
            <a:r>
              <a:rPr lang="de-CH" sz="2800" dirty="0" smtClean="0">
                <a:solidFill>
                  <a:srgbClr val="FF0000"/>
                </a:solidFill>
              </a:rPr>
              <a:t>Pflichtteile müssen eingehalten werden. Nur Kinder, Eltern und Ehepartner müssen einen Pflichtteil bekommen. Über alles andere kann man per Testament frei verfügen.</a:t>
            </a:r>
            <a:endParaRPr lang="de-CH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Enterbung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dirty="0" smtClean="0"/>
              <a:t>"Wenn du diese Frau heiratest, dann wirst du enterbt" oder "Wenn du nicht unser Hotel übernimmst, dann wirst du enterbt"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>
                <a:solidFill>
                  <a:srgbClr val="FF0000"/>
                </a:solidFill>
              </a:rPr>
              <a:t>nur im Film ;-)</a:t>
            </a:r>
          </a:p>
          <a:p>
            <a:pPr marL="0" indent="0">
              <a:buNone/>
            </a:pPr>
            <a:r>
              <a:rPr lang="de-CH" dirty="0" smtClean="0">
                <a:solidFill>
                  <a:srgbClr val="FF0000"/>
                </a:solidFill>
              </a:rPr>
              <a:t>Enterbung nur möglich; 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Straftat gegenüber </a:t>
            </a:r>
            <a:r>
              <a:rPr lang="de-CH" dirty="0" err="1" smtClean="0">
                <a:solidFill>
                  <a:srgbClr val="FF0000"/>
                </a:solidFill>
              </a:rPr>
              <a:t>ErblasserIn</a:t>
            </a:r>
            <a:endParaRPr lang="de-CH" dirty="0" smtClean="0">
              <a:solidFill>
                <a:srgbClr val="FF0000"/>
              </a:solidFill>
            </a:endParaRPr>
          </a:p>
          <a:p>
            <a:r>
              <a:rPr lang="de-CH" dirty="0" smtClean="0">
                <a:solidFill>
                  <a:srgbClr val="FF0000"/>
                </a:solidFill>
              </a:rPr>
              <a:t>schwere Verweigerung von familienrechtlichen Pflichten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88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Fälle zum Üben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de-DE" dirty="0"/>
              <a:t>Frau Lori verstirbt. Sie war nicht verheiratet und hatte einen Sohn. Sie hat 20‘000 Franken zu vererben. Wer erbt wieviel?</a:t>
            </a:r>
            <a:endParaRPr lang="de-CH" dirty="0"/>
          </a:p>
          <a:p>
            <a:pPr lvl="0"/>
            <a:r>
              <a:rPr lang="de-DE" dirty="0"/>
              <a:t>Herr Paul verstirbt. Seine Frau ist vor ihm gestorben. Er hat zwei Kinder. Seine Eltern leben beide noch. Er hat 20’000 Franken zu vererben. Wer erbt wieviel? </a:t>
            </a:r>
            <a:endParaRPr lang="de-CH" dirty="0"/>
          </a:p>
          <a:p>
            <a:pPr lvl="0"/>
            <a:r>
              <a:rPr lang="de-DE" dirty="0"/>
              <a:t>Klara verstirbt. Sie ist nicht verheiratet und hat keine Kinder. Ihre Eltern leben beide noch, zusätzlich hat sie 2 Schwestern. Sie hat 10‘000 Franken zu vererben. Wer erbt wieviel?</a:t>
            </a:r>
            <a:endParaRPr lang="de-CH" dirty="0"/>
          </a:p>
          <a:p>
            <a:pPr lvl="0"/>
            <a:r>
              <a:rPr lang="de-DE" dirty="0"/>
              <a:t>Enzo verstirbt. Er hat keine Familie, auch seine Eltern sind schon verstorben. Sein Bruder und seine vier </a:t>
            </a:r>
            <a:r>
              <a:rPr lang="de-DE" dirty="0" err="1"/>
              <a:t>Grosseltern</a:t>
            </a:r>
            <a:r>
              <a:rPr lang="de-DE" dirty="0"/>
              <a:t> leben noch. Er hat 20’000 Franken und ein </a:t>
            </a:r>
            <a:r>
              <a:rPr lang="de-DE" dirty="0" err="1"/>
              <a:t>grosses</a:t>
            </a:r>
            <a:r>
              <a:rPr lang="de-DE" dirty="0"/>
              <a:t> Haus zu vererben. Wer erbt? 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466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Fälle </a:t>
            </a:r>
            <a:r>
              <a:rPr lang="de-CH" smtClean="0"/>
              <a:t>zum Üben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de-DE" dirty="0"/>
              <a:t>Frau Lori verstirbt. Sie war nicht verheiratet und hatte einen Sohn. Sie hat 20‘000 Franken zu vererben. Wer erbt wieviel</a:t>
            </a:r>
            <a:r>
              <a:rPr lang="de-DE" dirty="0" smtClean="0"/>
              <a:t>?</a:t>
            </a:r>
          </a:p>
          <a:p>
            <a:pPr lvl="0"/>
            <a:r>
              <a:rPr lang="de-DE" dirty="0" smtClean="0">
                <a:solidFill>
                  <a:srgbClr val="FF0000"/>
                </a:solidFill>
              </a:rPr>
              <a:t>Sohn 20'000</a:t>
            </a:r>
            <a:endParaRPr lang="de-CH" dirty="0">
              <a:solidFill>
                <a:srgbClr val="FF0000"/>
              </a:solidFill>
            </a:endParaRPr>
          </a:p>
          <a:p>
            <a:pPr lvl="0"/>
            <a:r>
              <a:rPr lang="de-DE" dirty="0"/>
              <a:t>Herr Paul verstirbt. Seine Frau ist vor ihm gestorben. Er hat zwei Kinder. Seine Eltern leben beide noch. Er hat 20’000 Franken zu vererben. Wer erbt wieviel? </a:t>
            </a:r>
            <a:endParaRPr lang="de-DE" dirty="0" smtClean="0"/>
          </a:p>
          <a:p>
            <a:pPr lvl="0"/>
            <a:r>
              <a:rPr lang="de-DE" dirty="0" smtClean="0">
                <a:solidFill>
                  <a:srgbClr val="FF0000"/>
                </a:solidFill>
              </a:rPr>
              <a:t>Jedes Kind 10'000</a:t>
            </a:r>
            <a:endParaRPr lang="de-CH" dirty="0">
              <a:solidFill>
                <a:srgbClr val="FF0000"/>
              </a:solidFill>
            </a:endParaRPr>
          </a:p>
          <a:p>
            <a:pPr lvl="0"/>
            <a:r>
              <a:rPr lang="de-DE" dirty="0"/>
              <a:t>Klara verstirbt. Sie ist nicht verheiratet und hat keine Kinder. Ihre Eltern leben beide noch, zusätzlich hat sie 2 Schwestern. Sie hat 10‘000 Franken zu vererben. Wer erbt wieviel</a:t>
            </a:r>
            <a:r>
              <a:rPr lang="de-DE" dirty="0" smtClean="0"/>
              <a:t>?</a:t>
            </a:r>
          </a:p>
          <a:p>
            <a:pPr lvl="0"/>
            <a:r>
              <a:rPr lang="de-DE" dirty="0" smtClean="0">
                <a:solidFill>
                  <a:srgbClr val="FF0000"/>
                </a:solidFill>
              </a:rPr>
              <a:t>Eltern je 5000</a:t>
            </a:r>
            <a:endParaRPr lang="de-CH" dirty="0">
              <a:solidFill>
                <a:srgbClr val="FF0000"/>
              </a:solidFill>
            </a:endParaRPr>
          </a:p>
          <a:p>
            <a:pPr lvl="0"/>
            <a:r>
              <a:rPr lang="de-DE" dirty="0"/>
              <a:t>Enzo verstirbt. Er hat keine Familie, auch seine Eltern sind schon verstorben. Sein Bruder und seine vier </a:t>
            </a:r>
            <a:r>
              <a:rPr lang="de-DE" dirty="0" err="1"/>
              <a:t>Grosseltern</a:t>
            </a:r>
            <a:r>
              <a:rPr lang="de-DE" dirty="0"/>
              <a:t> leben noch. Er hat 20’000 Franken und ein </a:t>
            </a:r>
            <a:r>
              <a:rPr lang="de-DE" dirty="0" err="1"/>
              <a:t>grosses</a:t>
            </a:r>
            <a:r>
              <a:rPr lang="de-DE" dirty="0"/>
              <a:t> Haus zu vererben. Wer erbt? </a:t>
            </a:r>
            <a:r>
              <a:rPr lang="de-DE" dirty="0" smtClean="0">
                <a:solidFill>
                  <a:srgbClr val="FF0000"/>
                </a:solidFill>
              </a:rPr>
              <a:t>Bruder alles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90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Eigengut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Wir alle besitzen verschiedene Dinge, diese gehören zum </a:t>
            </a:r>
            <a:r>
              <a:rPr lang="de-CH" dirty="0" err="1" smtClean="0"/>
              <a:t>Eigengut</a:t>
            </a:r>
            <a:r>
              <a:rPr lang="de-CH" dirty="0" smtClean="0"/>
              <a:t>: 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4131543" cy="309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64088" y="2636912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CH" sz="3200" b="1" dirty="0" smtClean="0"/>
              <a:t>Geld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3200" b="1" dirty="0" smtClean="0"/>
              <a:t>Immobilien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3200" b="1" dirty="0" smtClean="0"/>
              <a:t>Persönliche Gegenstände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3200" b="1" dirty="0" smtClean="0"/>
              <a:t>Erbschaften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3200" b="1" dirty="0" smtClean="0"/>
              <a:t>Schenkungen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38247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Errungenschaft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Die Dinge, die WÄHREND der Ehe in unseren Besitz kommen, nennt man Errungenschaft: 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335676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76056" y="2636912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32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CH" sz="3200" b="1" dirty="0" smtClean="0"/>
              <a:t>Lohn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3200" b="1" dirty="0" smtClean="0"/>
              <a:t>Mieteinkünfte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3200" b="1" dirty="0" smtClean="0"/>
              <a:t>Pensions-kassenbeiträge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9390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…kommt es aber zu einem Todesfall (ähnlich Scheidung!)</a:t>
            </a:r>
            <a:endParaRPr lang="de-CH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21" y="1628799"/>
            <a:ext cx="4925995" cy="36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winkelte Verbindung 4"/>
          <p:cNvCxnSpPr/>
          <p:nvPr/>
        </p:nvCxnSpPr>
        <p:spPr>
          <a:xfrm rot="16200000" flipH="1">
            <a:off x="2231740" y="3248980"/>
            <a:ext cx="4536504" cy="1296144"/>
          </a:xfrm>
          <a:prstGeom prst="bentConnector3">
            <a:avLst/>
          </a:prstGeom>
          <a:ln w="76200">
            <a:solidFill>
              <a:srgbClr val="EE46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8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,</a:t>
            </a:r>
            <a:r>
              <a:rPr lang="de-CH" dirty="0" smtClean="0"/>
              <a:t>dann…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g</a:t>
            </a:r>
            <a:r>
              <a:rPr lang="de-CH" dirty="0" smtClean="0"/>
              <a:t>ehört zur Erbschaft: </a:t>
            </a:r>
          </a:p>
          <a:p>
            <a:r>
              <a:rPr lang="de-CH" dirty="0" smtClean="0"/>
              <a:t>das </a:t>
            </a:r>
            <a:r>
              <a:rPr lang="de-CH" dirty="0" err="1" smtClean="0"/>
              <a:t>Eigengut</a:t>
            </a:r>
            <a:r>
              <a:rPr lang="de-CH" dirty="0" smtClean="0"/>
              <a:t> und </a:t>
            </a:r>
          </a:p>
          <a:p>
            <a:r>
              <a:rPr lang="de-CH" dirty="0" smtClean="0"/>
              <a:t>die Hälfte der Errungenschaft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09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Mia und Erich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Mia verstirbt mit 85, ihr Partner Erich lebt noch </a:t>
            </a:r>
          </a:p>
          <a:p>
            <a:r>
              <a:rPr lang="de-CH" dirty="0" smtClean="0"/>
              <a:t>Mia sparte vor der Ehe 20’000 Franken, Nach der Hochzeit sparte sie </a:t>
            </a:r>
            <a:r>
              <a:rPr lang="de-CH" dirty="0"/>
              <a:t>2</a:t>
            </a:r>
            <a:r>
              <a:rPr lang="de-CH" dirty="0" smtClean="0"/>
              <a:t>0’000 Franken. Sie erbte 50'000 Franken. Erich hingegen sparte </a:t>
            </a:r>
            <a:r>
              <a:rPr lang="de-CH" dirty="0"/>
              <a:t>4</a:t>
            </a:r>
            <a:r>
              <a:rPr lang="de-CH" dirty="0" smtClean="0"/>
              <a:t>0'000.</a:t>
            </a:r>
          </a:p>
          <a:p>
            <a:pPr marL="0" indent="0">
              <a:buNone/>
            </a:pPr>
            <a:r>
              <a:rPr lang="de-CH" dirty="0" err="1" smtClean="0"/>
              <a:t>Eigengut</a:t>
            </a:r>
            <a:r>
              <a:rPr lang="de-CH" dirty="0" smtClean="0"/>
              <a:t>?</a:t>
            </a:r>
          </a:p>
          <a:p>
            <a:pPr marL="0" indent="0">
              <a:buNone/>
            </a:pPr>
            <a:r>
              <a:rPr lang="de-CH" dirty="0" smtClean="0"/>
              <a:t>Errungenschaft?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81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Mia und Erich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/>
              <a:t>Mia verstirbt mit 85, ihr Partner Erich lebt noch </a:t>
            </a:r>
          </a:p>
          <a:p>
            <a:r>
              <a:rPr lang="de-CH" dirty="0" smtClean="0"/>
              <a:t>Mia sparte vor der Ehe 20’000 Franken. Nach der Hochzeit sparte sie </a:t>
            </a:r>
            <a:r>
              <a:rPr lang="de-CH" dirty="0"/>
              <a:t>2</a:t>
            </a:r>
            <a:r>
              <a:rPr lang="de-CH" dirty="0" smtClean="0"/>
              <a:t>0’000 Franken. Sie erbte auch 50'000 Franken. Erich hingegen sparte </a:t>
            </a:r>
            <a:r>
              <a:rPr lang="de-CH" dirty="0"/>
              <a:t>4</a:t>
            </a:r>
            <a:r>
              <a:rPr lang="de-CH" dirty="0" smtClean="0"/>
              <a:t>0'000.</a:t>
            </a:r>
          </a:p>
          <a:p>
            <a:pPr marL="0" indent="0">
              <a:buNone/>
            </a:pPr>
            <a:r>
              <a:rPr lang="de-CH" dirty="0" err="1" smtClean="0"/>
              <a:t>Eigengut</a:t>
            </a:r>
            <a:r>
              <a:rPr lang="de-CH" dirty="0" smtClean="0"/>
              <a:t>? </a:t>
            </a:r>
            <a:r>
              <a:rPr lang="de-CH" dirty="0" smtClean="0">
                <a:solidFill>
                  <a:srgbClr val="0070C0"/>
                </a:solidFill>
              </a:rPr>
              <a:t>20'000 plus 50'000= </a:t>
            </a:r>
            <a:r>
              <a:rPr lang="de-CH" dirty="0" smtClean="0">
                <a:solidFill>
                  <a:srgbClr val="FF0000"/>
                </a:solidFill>
              </a:rPr>
              <a:t>70'000</a:t>
            </a:r>
            <a:endParaRPr lang="de-CH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CH" dirty="0" smtClean="0"/>
              <a:t>Errungenschaft? </a:t>
            </a:r>
            <a:r>
              <a:rPr lang="de-CH" dirty="0" smtClean="0">
                <a:solidFill>
                  <a:srgbClr val="0070C0"/>
                </a:solidFill>
              </a:rPr>
              <a:t>(20'000 plus 40'000)/2= </a:t>
            </a:r>
            <a:r>
              <a:rPr lang="de-CH" dirty="0" smtClean="0">
                <a:solidFill>
                  <a:srgbClr val="FF0000"/>
                </a:solidFill>
              </a:rPr>
              <a:t>30'000</a:t>
            </a:r>
          </a:p>
          <a:p>
            <a:pPr marL="0" indent="0">
              <a:buNone/>
            </a:pPr>
            <a:r>
              <a:rPr lang="de-CH" dirty="0" smtClean="0">
                <a:solidFill>
                  <a:srgbClr val="FF0000"/>
                </a:solidFill>
              </a:rPr>
              <a:t>Das heisst, ihr Erbe beträgt 100'000. Ihre Nachkommen/Hinterbliebenen erben das.</a:t>
            </a:r>
            <a:endParaRPr lang="de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Wer sind die Nachkommen/Hinterbliebenen?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Die Erbfolge wird vom Gesetz festgelegt (</a:t>
            </a:r>
            <a:r>
              <a:rPr lang="de-CH" dirty="0" smtClean="0">
                <a:hlinkClick r:id="rId2"/>
              </a:rPr>
              <a:t>ZGB 457 ff</a:t>
            </a:r>
            <a:r>
              <a:rPr lang="de-CH" dirty="0" smtClean="0"/>
              <a:t>.)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 smtClean="0"/>
              <a:t>1. Stamm (Kinder).</a:t>
            </a:r>
          </a:p>
          <a:p>
            <a:r>
              <a:rPr lang="de-CH" dirty="0" smtClean="0"/>
              <a:t>2. Stamm (beide Eltern hälftig).</a:t>
            </a:r>
          </a:p>
          <a:p>
            <a:r>
              <a:rPr lang="de-CH" dirty="0" smtClean="0"/>
              <a:t>3. Stamm (beide Grosseltern hälftig).</a:t>
            </a:r>
          </a:p>
          <a:p>
            <a:endParaRPr lang="de-CH" dirty="0" smtClean="0"/>
          </a:p>
          <a:p>
            <a:r>
              <a:rPr lang="de-CH" dirty="0" smtClean="0"/>
              <a:t>Ehepartner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93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544616"/>
          </a:xfrm>
        </p:spPr>
        <p:txBody>
          <a:bodyPr>
            <a:normAutofit/>
          </a:bodyPr>
          <a:lstStyle/>
          <a:p>
            <a:r>
              <a:rPr lang="de-CH" dirty="0" smtClean="0"/>
              <a:t>Frau Hammer verstirbt. Sie war verheiratet und hatte zwei Kinder. Sie hat 40'000 Franken zu vererben. </a:t>
            </a:r>
            <a:r>
              <a:rPr lang="de-CH" dirty="0">
                <a:solidFill>
                  <a:srgbClr val="FF0000"/>
                </a:solidFill>
              </a:rPr>
              <a:t>Siehe Dossier Seite 10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pPr marL="0" indent="0">
              <a:buNone/>
            </a:pPr>
            <a:endParaRPr lang="de-CH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780928"/>
            <a:ext cx="5616624" cy="2911519"/>
          </a:xfrm>
          <a:prstGeom prst="rect">
            <a:avLst/>
          </a:prstGeom>
        </p:spPr>
      </p:pic>
      <p:sp>
        <p:nvSpPr>
          <p:cNvPr id="5" name="Pfeil nach unten 4"/>
          <p:cNvSpPr/>
          <p:nvPr/>
        </p:nvSpPr>
        <p:spPr>
          <a:xfrm>
            <a:off x="1331640" y="3501008"/>
            <a:ext cx="360040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9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GS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738</Words>
  <Application>Microsoft Office PowerPoint</Application>
  <PresentationFormat>Bildschirmpräsentation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Arial</vt:lpstr>
      <vt:lpstr>blank</vt:lpstr>
      <vt:lpstr>Erben</vt:lpstr>
      <vt:lpstr>Eigengut </vt:lpstr>
      <vt:lpstr>Errungenschaft</vt:lpstr>
      <vt:lpstr>…kommt es aber zu einem Todesfall (ähnlich Scheidung!)</vt:lpstr>
      <vt:lpstr>,dann…</vt:lpstr>
      <vt:lpstr>Beispiel Mia und Erich</vt:lpstr>
      <vt:lpstr>Beispiel Mia und Erich</vt:lpstr>
      <vt:lpstr>Wer sind die Nachkommen/Hinterbliebenen?</vt:lpstr>
      <vt:lpstr>Beispiel </vt:lpstr>
      <vt:lpstr>PowerPoint-Präsentation</vt:lpstr>
      <vt:lpstr>Erbberechnung: </vt:lpstr>
      <vt:lpstr>Kein 1. Stamm?</vt:lpstr>
      <vt:lpstr>Kein 1. Stamm?</vt:lpstr>
      <vt:lpstr>Kein 2. Stamm?</vt:lpstr>
      <vt:lpstr>Kein 3. Stamm und andere Wünsche?</vt:lpstr>
      <vt:lpstr>Pflichtteil</vt:lpstr>
      <vt:lpstr>Enterbung</vt:lpstr>
      <vt:lpstr>Fälle zum Üben</vt:lpstr>
      <vt:lpstr>Fälle zum Üben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Liebe und das Hab und Gut</dc:title>
  <dc:creator>Paola Giovanoli</dc:creator>
  <cp:lastModifiedBy>Paola Giovanoli</cp:lastModifiedBy>
  <cp:revision>16</cp:revision>
  <dcterms:created xsi:type="dcterms:W3CDTF">2013-06-01T14:59:02Z</dcterms:created>
  <dcterms:modified xsi:type="dcterms:W3CDTF">2020-06-02T11:44:52Z</dcterms:modified>
</cp:coreProperties>
</file>