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62" r:id="rId3"/>
    <p:sldId id="258" r:id="rId4"/>
    <p:sldId id="257" r:id="rId5"/>
    <p:sldId id="261" r:id="rId6"/>
    <p:sldId id="260" r:id="rId7"/>
    <p:sldId id="259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31"/>
    <p:restoredTop sz="94683"/>
  </p:normalViewPr>
  <p:slideViewPr>
    <p:cSldViewPr snapToGrid="0" snapToObjects="1">
      <p:cViewPr varScale="1">
        <p:scale>
          <a:sx n="76" d="100"/>
          <a:sy n="76" d="100"/>
        </p:scale>
        <p:origin x="216" y="5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AAEE3B-E79A-CC4F-9FB3-7E9C9CBE3E4B}" type="datetimeFigureOut">
              <a:rPr lang="de-CH" smtClean="0"/>
              <a:t>28.01.21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3832C2-4C9D-104A-9CEC-0F17B233CE02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88053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atson.ch/Schweiz/" TargetMode="External"/><Relationship Id="rId4" Type="http://schemas.openxmlformats.org/officeDocument/2006/relationships/hyperlink" Target="http://www.hls-dhs-dss.ch/textes/d/D10380.php" TargetMode="External"/><Relationship Id="rId5" Type="http://schemas.openxmlformats.org/officeDocument/2006/relationships/hyperlink" Target="https://www.watson.ch/Frankreich/" TargetMode="External"/><Relationship Id="rId6" Type="http://schemas.openxmlformats.org/officeDocument/2006/relationships/hyperlink" Target="https://www.watson.ch/Italien/" TargetMode="External"/><Relationship Id="rId7" Type="http://schemas.openxmlformats.org/officeDocument/2006/relationships/hyperlink" Target="https://www.watson.ch/Karten/" TargetMode="External"/><Relationship Id="rId8" Type="http://schemas.openxmlformats.org/officeDocument/2006/relationships/hyperlink" Target="https://www.watson.ch/Saudi-Arabien/" TargetMode="External"/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Am 7. Februar 1971 hatte die Mehrzahl der Schweizer Männer ein Einsehen: In der Volksabstimmung zur Einführung des eidgenössischen Stimm- und Wahlrechts für Frauen sagten sie mit 65,7 Prozent der Stimmen Ja. Damit erhielten die Frauen in der </a:t>
            </a:r>
            <a:r>
              <a:rPr lang="de-DE" dirty="0">
                <a:hlinkClick r:id="rId3"/>
              </a:rPr>
              <a:t>Schweiz</a:t>
            </a:r>
            <a:r>
              <a:rPr lang="de-DE" dirty="0"/>
              <a:t> endlich politische Rechte – viel </a:t>
            </a:r>
            <a:r>
              <a:rPr lang="de-DE" dirty="0">
                <a:hlinkClick r:id="rId4"/>
              </a:rPr>
              <a:t>später als in unseren Nachbarländern</a:t>
            </a:r>
            <a:r>
              <a:rPr lang="de-DE" dirty="0"/>
              <a:t>: 53 Jahre nach Deutschland, 52 Jahre nach Österreich, 27 Jahre nach </a:t>
            </a:r>
            <a:r>
              <a:rPr lang="de-DE" dirty="0">
                <a:hlinkClick r:id="rId5"/>
              </a:rPr>
              <a:t>Frankreich</a:t>
            </a:r>
            <a:r>
              <a:rPr lang="de-DE" dirty="0"/>
              <a:t> und 26 Jahre nach </a:t>
            </a:r>
            <a:r>
              <a:rPr lang="de-DE" dirty="0">
                <a:hlinkClick r:id="rId6"/>
              </a:rPr>
              <a:t>Italien</a:t>
            </a:r>
            <a:r>
              <a:rPr lang="de-DE" dirty="0"/>
              <a:t>.</a:t>
            </a:r>
          </a:p>
          <a:p>
            <a:r>
              <a:rPr lang="de-DE" dirty="0" err="1">
                <a:effectLst/>
                <a:hlinkClick r:id="rId7"/>
              </a:rPr>
              <a:t>Karten</a:t>
            </a:r>
            <a:r>
              <a:rPr lang="de-DE" dirty="0" err="1">
                <a:effectLst/>
              </a:rPr>
              <a:t>Abonnieren</a:t>
            </a:r>
            <a:endParaRPr lang="de-DE" dirty="0">
              <a:effectLst/>
            </a:endParaRPr>
          </a:p>
          <a:p>
            <a:r>
              <a:rPr lang="de-DE" dirty="0"/>
              <a:t>Diese schändliche Verspätung sollte jedoch nicht darüber hinwegtäuschen, dass den Frauen – oder bestimmten Gruppen von ihnen – auch anderswo Rechte verwehrt wurden und werden. Samoa zum Beispiel führte das Frauenwahlrecht erst 1990 ein, </a:t>
            </a:r>
            <a:r>
              <a:rPr lang="de-DE" dirty="0">
                <a:hlinkClick r:id="rId8"/>
              </a:rPr>
              <a:t>Saudi-Arabien</a:t>
            </a:r>
            <a:r>
              <a:rPr lang="de-DE" dirty="0"/>
              <a:t> sogar erst 2011. </a:t>
            </a:r>
          </a:p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3832C2-4C9D-104A-9CEC-0F17B233CE02}" type="slidenum">
              <a:rPr lang="de-CH" smtClean="0"/>
              <a:t>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10220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AFFB9B-9FB8-469E-96F9-4D32314110B6}" type="datetimeFigureOut">
              <a:rPr lang="en-US" dirty="0"/>
              <a:t>1/28/21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auf Platzhalter ziehen oder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2AC3-6A0B-4169-B1EA-E3AE8B351BDD}" type="datetimeFigureOut">
              <a:rPr lang="en-US" dirty="0"/>
              <a:t>1/28/21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9363-8B87-41B7-9F8E-64519CBB8F34}" type="datetimeFigureOut">
              <a:rPr lang="en-US" dirty="0"/>
              <a:t>1/28/21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5746-5284-4951-9F37-7AE924EDBCB7}" type="datetimeFigureOut">
              <a:rPr lang="en-US" dirty="0"/>
              <a:t>1/28/21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8B29-7265-4A65-A2A4-6703C057B7C1}" type="datetimeFigureOut">
              <a:rPr lang="en-US" dirty="0"/>
              <a:t>1/28/21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p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BA082-94DF-4C4B-A041-6624924AB0A8}" type="datetimeFigureOut">
              <a:rPr lang="en-US" dirty="0"/>
              <a:t>1/28/21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sp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 smtClean="0"/>
              <a:t>Bild auf Platzhalter ziehen oder durch Klicken auf Symbol hinzufügen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 smtClean="0"/>
              <a:t>Bild auf Platzhalter ziehen oder durch Klicken auf Symbol hinzufügen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 smtClean="0"/>
              <a:t>Bild auf Platzhalter ziehen oder durch Klicken auf Symbol hinzufügen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6C4-3AB5-4E0C-86CA-FB108C350AA9}" type="datetimeFigureOut">
              <a:rPr lang="en-US" dirty="0"/>
              <a:t>1/28/21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dirty="0"/>
              <a:t>1/28/21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dirty="0"/>
              <a:t>1/28/21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dirty="0"/>
              <a:t>1/28/21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dirty="0"/>
              <a:t>1/28/21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dirty="0"/>
              <a:t>1/28/21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dirty="0"/>
              <a:t>1/28/21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dirty="0"/>
              <a:t>1/28/21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dirty="0"/>
              <a:t>1/28/21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dirty="0"/>
              <a:t>1/28/21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auf Platzhalter ziehen oder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dirty="0"/>
              <a:t>1/28/21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dirty="0"/>
              <a:t>1/28/21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5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4" Type="http://schemas.openxmlformats.org/officeDocument/2006/relationships/hyperlink" Target="https://www.srf.ch/play/tv/news-clip/video/stimmen-der-frauenstimmrechts-gegner-archiv?urn=urn:srf:video:ad22fde5-2351-4d18-9cf2-9954c194d3a3" TargetMode="External"/><Relationship Id="rId5" Type="http://schemas.openxmlformats.org/officeDocument/2006/relationships/image" Target="../media/image6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4" Type="http://schemas.openxmlformats.org/officeDocument/2006/relationships/image" Target="../media/image7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g"/><Relationship Id="rId5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9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e.wikipedia.org/wiki/Frauenwahlrecht_in_Europa" TargetMode="External"/><Relationship Id="rId4" Type="http://schemas.openxmlformats.org/officeDocument/2006/relationships/hyperlink" Target="https://www.ch.ch/de/wahlen2019/eidgenossische-wahlen-ein-blick-zuruck/frauenstimmrecht-in-der-schweiz/" TargetMode="External"/><Relationship Id="rId5" Type="http://schemas.openxmlformats.org/officeDocument/2006/relationships/hyperlink" Target="https://www.srf.ch/play/tv/news-clip/video/stimmen-der-frauenstimmrechts-gegner-archiv?urn=urn:srf:video:ad22fde5-2351-4d18-9cf2-9954c194d3a3" TargetMode="External"/><Relationship Id="rId6" Type="http://schemas.openxmlformats.org/officeDocument/2006/relationships/hyperlink" Target="https://www.watson.ch/wissen/international/963770028-wir-schweizer-sind-nicht-die-einzigen-die-sich-in-sachen-frauenwahlrecht-schaemen-muessen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ohrh.law.ox.ac.uk/womens-suffrage-in-switzerland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Wie alt sind Ihre </a:t>
            </a:r>
            <a:r>
              <a:rPr lang="de-DE" dirty="0" err="1"/>
              <a:t>Grosseltern</a:t>
            </a:r>
            <a:r>
              <a:rPr lang="de-DE" dirty="0"/>
              <a:t>?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358493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Picture 70">
            <a:extLst>
              <a:ext uri="{FF2B5EF4-FFF2-40B4-BE49-F238E27FC236}">
                <a16:creationId xmlns:a16="http://schemas.microsoft.com/office/drawing/2014/main" xmlns="" id="{4C886762-16F0-4868-B83A-2617462141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73" name="Freeform 11">
            <a:extLst>
              <a:ext uri="{FF2B5EF4-FFF2-40B4-BE49-F238E27FC236}">
                <a16:creationId xmlns:a16="http://schemas.microsoft.com/office/drawing/2014/main" xmlns="" id="{D2B54B4E-3454-4B76-B85A-8512B77298D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5" name="Freeform 13">
            <a:extLst>
              <a:ext uri="{FF2B5EF4-FFF2-40B4-BE49-F238E27FC236}">
                <a16:creationId xmlns:a16="http://schemas.microsoft.com/office/drawing/2014/main" xmlns="" id="{7EFFE965-5586-4889-A74D-3A6080D04B4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7" name="Freeform 25">
            <a:extLst>
              <a:ext uri="{FF2B5EF4-FFF2-40B4-BE49-F238E27FC236}">
                <a16:creationId xmlns:a16="http://schemas.microsoft.com/office/drawing/2014/main" xmlns="" id="{5BC4125D-18D9-4A65-82B6-C24FE9434F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9" name="Freeform 14">
            <a:extLst>
              <a:ext uri="{FF2B5EF4-FFF2-40B4-BE49-F238E27FC236}">
                <a16:creationId xmlns:a16="http://schemas.microsoft.com/office/drawing/2014/main" xmlns="" id="{A86DE327-0F45-4F54-BB6C-68A093CE55C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81" name="5-Point Star 24">
            <a:extLst>
              <a:ext uri="{FF2B5EF4-FFF2-40B4-BE49-F238E27FC236}">
                <a16:creationId xmlns:a16="http://schemas.microsoft.com/office/drawing/2014/main" xmlns="" id="{795857C2-E6E7-405A-B5A3-4DE3B50A7B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83" name="Picture 82">
            <a:extLst>
              <a:ext uri="{FF2B5EF4-FFF2-40B4-BE49-F238E27FC236}">
                <a16:creationId xmlns:a16="http://schemas.microsoft.com/office/drawing/2014/main" xmlns="" id="{2C53C8BF-9653-4474-9153-4FE835420D6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85" name="Rectangle 84">
            <a:extLst>
              <a:ext uri="{FF2B5EF4-FFF2-40B4-BE49-F238E27FC236}">
                <a16:creationId xmlns:a16="http://schemas.microsoft.com/office/drawing/2014/main" xmlns="" id="{7C08F021-28CE-479A-B96B-5252A9DDF6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2467" y="0"/>
            <a:ext cx="7107594" cy="6858000"/>
          </a:xfrm>
          <a:prstGeom prst="rect">
            <a:avLst/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Freeform 5">
            <a:extLst>
              <a:ext uri="{FF2B5EF4-FFF2-40B4-BE49-F238E27FC236}">
                <a16:creationId xmlns:a16="http://schemas.microsoft.com/office/drawing/2014/main" xmlns="" id="{09507514-A010-4863-8E99-AB3983760B4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8361" y="0"/>
            <a:ext cx="6756015" cy="6576643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9934" y="1304458"/>
            <a:ext cx="5778684" cy="290178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3800" dirty="0"/>
              <a:t>Wann bekam Ihr Grossvater Das Stimmrecht?</a:t>
            </a:r>
            <a:br>
              <a:rPr lang="en-US" sz="3800" dirty="0"/>
            </a:br>
            <a:r>
              <a:rPr lang="en-US" sz="3800" dirty="0"/>
              <a:t>Wann Die Grossmutter? </a:t>
            </a:r>
            <a:br>
              <a:rPr lang="en-US" sz="3800" dirty="0"/>
            </a:br>
            <a:endParaRPr lang="en-US" sz="3800" dirty="0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xmlns="" id="{C015C3BB-3CA4-4964-8FB4-7DA3FBB6373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2468" y="0"/>
            <a:ext cx="6720840" cy="226225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xmlns="" id="{7941F53E-EAF1-4AF0-9386-A74DFBA204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4108" y="5762147"/>
            <a:ext cx="6720840" cy="780581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xmlns="" id="{D7210737-D731-4ED9-8D08-A238C71DD3A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7188" y="450792"/>
            <a:ext cx="4171517" cy="5950008"/>
          </a:xfrm>
          <a:prstGeom prst="rect">
            <a:avLst/>
          </a:prstGeom>
          <a:solidFill>
            <a:schemeClr val="bg1"/>
          </a:solidFill>
          <a:ln w="57150" cmpd="thinThick">
            <a:noFill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omen’s Suffrage in Switzerland | OHRH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0" r="2485" b="3"/>
          <a:stretch/>
        </p:blipFill>
        <p:spPr bwMode="auto">
          <a:xfrm>
            <a:off x="7798182" y="684680"/>
            <a:ext cx="3697956" cy="5482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3879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12802" y="685800"/>
            <a:ext cx="5769881" cy="1151965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800" dirty="0"/>
              <a:t>Grossväter</a:t>
            </a:r>
            <a:r>
              <a:rPr lang="en-US" sz="4800" dirty="0"/>
              <a:t> mit 20 (bis 1991)</a:t>
            </a:r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sz="quarter" idx="13"/>
          </p:nvPr>
        </p:nvPicPr>
        <p:blipFill rotWithShape="1">
          <a:blip r:embed="rId3"/>
          <a:srcRect l="10526" r="-2" b="-2"/>
          <a:stretch/>
        </p:blipFill>
        <p:spPr>
          <a:xfrm rot="5400000">
            <a:off x="-24580" y="428806"/>
            <a:ext cx="5301596" cy="4443984"/>
          </a:xfrm>
          <a:prstGeom prst="rect">
            <a:avLst/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</p:pic>
      <p:sp>
        <p:nvSpPr>
          <p:cNvPr id="4" name="Titel 1"/>
          <p:cNvSpPr txBox="1">
            <a:spLocks/>
          </p:cNvSpPr>
          <p:nvPr/>
        </p:nvSpPr>
        <p:spPr>
          <a:xfrm>
            <a:off x="5306755" y="2142066"/>
            <a:ext cx="5775928" cy="32325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228600" lvl="1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SzPct val="160000"/>
            </a:pPr>
            <a:r>
              <a:rPr lang="en-US" sz="48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(Meine) GrossMutter mit 60 (Jahrgang 1911)</a:t>
            </a:r>
          </a:p>
        </p:txBody>
      </p:sp>
    </p:spTree>
    <p:extLst>
      <p:ext uri="{BB962C8B-B14F-4D97-AF65-F5344CB8AC3E}">
        <p14:creationId xmlns:p14="http://schemas.microsoft.com/office/powerpoint/2010/main" val="3281801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4C886762-16F0-4868-B83A-2617462141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3" name="Freeform 11">
            <a:extLst>
              <a:ext uri="{FF2B5EF4-FFF2-40B4-BE49-F238E27FC236}">
                <a16:creationId xmlns:a16="http://schemas.microsoft.com/office/drawing/2014/main" xmlns="" id="{D2B54B4E-3454-4B76-B85A-8512B77298D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3">
            <a:extLst>
              <a:ext uri="{FF2B5EF4-FFF2-40B4-BE49-F238E27FC236}">
                <a16:creationId xmlns:a16="http://schemas.microsoft.com/office/drawing/2014/main" xmlns="" id="{7EFFE965-5586-4889-A74D-3A6080D04B4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" name="Freeform 25">
            <a:extLst>
              <a:ext uri="{FF2B5EF4-FFF2-40B4-BE49-F238E27FC236}">
                <a16:creationId xmlns:a16="http://schemas.microsoft.com/office/drawing/2014/main" xmlns="" id="{5BC4125D-18D9-4A65-82B6-C24FE9434F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Freeform 14">
            <a:extLst>
              <a:ext uri="{FF2B5EF4-FFF2-40B4-BE49-F238E27FC236}">
                <a16:creationId xmlns:a16="http://schemas.microsoft.com/office/drawing/2014/main" xmlns="" id="{A86DE327-0F45-4F54-BB6C-68A093CE55C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1" name="5-Point Star 24">
            <a:extLst>
              <a:ext uri="{FF2B5EF4-FFF2-40B4-BE49-F238E27FC236}">
                <a16:creationId xmlns:a16="http://schemas.microsoft.com/office/drawing/2014/main" xmlns="" id="{795857C2-E6E7-405A-B5A3-4DE3B50A7B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 rot="21420000">
            <a:off x="4959072" y="390182"/>
            <a:ext cx="5683314" cy="328492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3800" dirty="0"/>
              <a:t>Wann bekam Ihr Grossvater Stimmrecht?</a:t>
            </a:r>
            <a:br>
              <a:rPr lang="en-US" sz="3800" dirty="0"/>
            </a:br>
            <a:r>
              <a:rPr lang="en-US" sz="3800" dirty="0"/>
              <a:t>Wann Die Grossmutter? </a:t>
            </a:r>
            <a:br>
              <a:rPr lang="en-US" sz="3800" dirty="0"/>
            </a:br>
            <a:endParaRPr lang="en-US" sz="3800" dirty="0"/>
          </a:p>
        </p:txBody>
      </p:sp>
      <p:pic>
        <p:nvPicPr>
          <p:cNvPr id="6" name="Bild 5">
            <a:hlinkClick r:id="rId4"/>
          </p:cNvPr>
          <p:cNvPicPr>
            <a:picLocks noChangeAspect="1"/>
          </p:cNvPicPr>
          <p:nvPr/>
        </p:nvPicPr>
        <p:blipFill rotWithShape="1">
          <a:blip r:embed="rId5"/>
          <a:srcRect l="15580" r="21355" b="1"/>
          <a:stretch/>
        </p:blipFill>
        <p:spPr>
          <a:xfrm rot="21420000">
            <a:off x="-118586" y="237518"/>
            <a:ext cx="4633277" cy="4518254"/>
          </a:xfrm>
          <a:custGeom>
            <a:avLst/>
            <a:gdLst/>
            <a:ahLst/>
            <a:cxnLst/>
            <a:rect l="l" t="t" r="r" b="b"/>
            <a:pathLst>
              <a:path w="4633277" h="4410442">
                <a:moveTo>
                  <a:pt x="4633277" y="0"/>
                </a:moveTo>
                <a:lnTo>
                  <a:pt x="4633277" y="4410442"/>
                </a:lnTo>
                <a:lnTo>
                  <a:pt x="0" y="4410442"/>
                </a:lnTo>
                <a:lnTo>
                  <a:pt x="231142" y="0"/>
                </a:lnTo>
                <a:close/>
              </a:path>
            </a:pathLst>
          </a:custGeom>
        </p:spPr>
      </p:pic>
      <p:sp>
        <p:nvSpPr>
          <p:cNvPr id="23" name="Freeform 25">
            <a:extLst>
              <a:ext uri="{FF2B5EF4-FFF2-40B4-BE49-F238E27FC236}">
                <a16:creationId xmlns:a16="http://schemas.microsoft.com/office/drawing/2014/main" xmlns="" id="{07280DB5-560C-4CF6-A5D0-61550AAA6E5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90292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576E8DBD-6DBD-4FCB-8FE8-8F0425C0B67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1" name="Freeform 11">
            <a:extLst>
              <a:ext uri="{FF2B5EF4-FFF2-40B4-BE49-F238E27FC236}">
                <a16:creationId xmlns:a16="http://schemas.microsoft.com/office/drawing/2014/main" xmlns="" id="{70BE0118-665B-49AC-8ED9-B29C009CED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xmlns="" id="{DB8E4593-3024-4A7B-92FB-8114D72E575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25">
            <a:extLst>
              <a:ext uri="{FF2B5EF4-FFF2-40B4-BE49-F238E27FC236}">
                <a16:creationId xmlns:a16="http://schemas.microsoft.com/office/drawing/2014/main" xmlns="" id="{F72029E6-113E-4A42-8D29-4B796B39B9C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" name="Freeform 14">
            <a:extLst>
              <a:ext uri="{FF2B5EF4-FFF2-40B4-BE49-F238E27FC236}">
                <a16:creationId xmlns:a16="http://schemas.microsoft.com/office/drawing/2014/main" xmlns="" id="{FBAE6AE5-2B20-46E6-B338-A385BFF09F8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19" name="5-Point Star 24">
            <a:extLst>
              <a:ext uri="{FF2B5EF4-FFF2-40B4-BE49-F238E27FC236}">
                <a16:creationId xmlns:a16="http://schemas.microsoft.com/office/drawing/2014/main" xmlns="" id="{4555B12C-E2CF-448D-918F-96D0958DC63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2006663E-E7C6-4740-91EF-F49426E3E65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xmlns="" id="{0E1EC02D-0083-41E1-BA4D-520B9407910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56975"/>
            <a:ext cx="12188952" cy="2601025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1547" y="4716401"/>
            <a:ext cx="10805790" cy="107362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800" dirty="0"/>
              <a:t>Und sonst in Europa?</a:t>
            </a:r>
          </a:p>
        </p:txBody>
      </p:sp>
      <p:sp>
        <p:nvSpPr>
          <p:cNvPr id="25" name="5-Point Star 31">
            <a:extLst>
              <a:ext uri="{FF2B5EF4-FFF2-40B4-BE49-F238E27FC236}">
                <a16:creationId xmlns:a16="http://schemas.microsoft.com/office/drawing/2014/main" xmlns="" id="{05C80F73-7ED6-43AE-9852-0A1FA05F60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03408" y="6388943"/>
            <a:ext cx="373049" cy="373049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lumMod val="65000"/>
              <a:lumOff val="35000"/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3A43EBFE-9D7B-4102-912D-F0BF7BE05AC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954" y="457201"/>
            <a:ext cx="11261749" cy="3343894"/>
          </a:xfrm>
          <a:prstGeom prst="rect">
            <a:avLst/>
          </a:prstGeom>
          <a:solidFill>
            <a:schemeClr val="bg1"/>
          </a:solidFill>
          <a:ln w="57150" cmpd="thinThick">
            <a:noFill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sz="quarter" idx="13"/>
          </p:nvPr>
        </p:nvPicPr>
        <p:blipFill>
          <a:blip r:embed="rId4"/>
          <a:stretch>
            <a:fillRect/>
          </a:stretch>
        </p:blipFill>
        <p:spPr>
          <a:xfrm>
            <a:off x="1928492" y="691546"/>
            <a:ext cx="8331898" cy="2874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311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Picture 191">
            <a:extLst>
              <a:ext uri="{FF2B5EF4-FFF2-40B4-BE49-F238E27FC236}">
                <a16:creationId xmlns:a16="http://schemas.microsoft.com/office/drawing/2014/main" xmlns="" id="{576E8DBD-6DBD-4FCB-8FE8-8F0425C0B67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93" name="Freeform 11">
            <a:extLst>
              <a:ext uri="{FF2B5EF4-FFF2-40B4-BE49-F238E27FC236}">
                <a16:creationId xmlns:a16="http://schemas.microsoft.com/office/drawing/2014/main" xmlns="" id="{70BE0118-665B-49AC-8ED9-B29C009CED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4" name="Freeform 13">
            <a:extLst>
              <a:ext uri="{FF2B5EF4-FFF2-40B4-BE49-F238E27FC236}">
                <a16:creationId xmlns:a16="http://schemas.microsoft.com/office/drawing/2014/main" xmlns="" id="{DB8E4593-3024-4A7B-92FB-8114D72E575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5" name="Freeform 25">
            <a:extLst>
              <a:ext uri="{FF2B5EF4-FFF2-40B4-BE49-F238E27FC236}">
                <a16:creationId xmlns:a16="http://schemas.microsoft.com/office/drawing/2014/main" xmlns="" id="{F72029E6-113E-4A42-8D29-4B796B39B9C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6" name="Freeform 14">
            <a:extLst>
              <a:ext uri="{FF2B5EF4-FFF2-40B4-BE49-F238E27FC236}">
                <a16:creationId xmlns:a16="http://schemas.microsoft.com/office/drawing/2014/main" xmlns="" id="{FBAE6AE5-2B20-46E6-B338-A385BFF09F8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197" name="5-Point Star 24">
            <a:extLst>
              <a:ext uri="{FF2B5EF4-FFF2-40B4-BE49-F238E27FC236}">
                <a16:creationId xmlns:a16="http://schemas.microsoft.com/office/drawing/2014/main" xmlns="" id="{4555B12C-E2CF-448D-918F-96D0958DC63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98" name="Rectangle 197">
            <a:extLst>
              <a:ext uri="{FF2B5EF4-FFF2-40B4-BE49-F238E27FC236}">
                <a16:creationId xmlns:a16="http://schemas.microsoft.com/office/drawing/2014/main" xmlns="" id="{9EB9FA3F-CAB0-4533-9364-224CEC6FF8B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1547" y="4519749"/>
            <a:ext cx="10805790" cy="12702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600"/>
              <a:t>Wo auf der Welt zuerst?</a:t>
            </a:r>
          </a:p>
        </p:txBody>
      </p:sp>
      <p:sp>
        <p:nvSpPr>
          <p:cNvPr id="199" name="5-Point Star 31">
            <a:extLst>
              <a:ext uri="{FF2B5EF4-FFF2-40B4-BE49-F238E27FC236}">
                <a16:creationId xmlns:a16="http://schemas.microsoft.com/office/drawing/2014/main" xmlns="" id="{42B0C1BF-5CB1-40DA-9A22-5452B54691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03408" y="6388943"/>
            <a:ext cx="373049" cy="373049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lumMod val="65000"/>
              <a:lumOff val="35000"/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026" name="Picture 2" descr="arte Einführung Frauenwahlrecht 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67"/>
          <a:stretch/>
        </p:blipFill>
        <p:spPr bwMode="auto">
          <a:xfrm rot="21600000">
            <a:off x="2970276" y="691546"/>
            <a:ext cx="6248331" cy="3514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4698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12802" y="685800"/>
            <a:ext cx="5769881" cy="1151965"/>
          </a:xfrm>
        </p:spPr>
        <p:txBody>
          <a:bodyPr>
            <a:normAutofit/>
          </a:bodyPr>
          <a:lstStyle/>
          <a:p>
            <a:r>
              <a:rPr lang="de-CH" sz="3800" dirty="0"/>
              <a:t>Stöbern Sie auf </a:t>
            </a:r>
            <a:r>
              <a:rPr lang="de-CH" sz="3800" dirty="0" err="1" smtClean="0"/>
              <a:t>Moodle</a:t>
            </a:r>
            <a:r>
              <a:rPr lang="de-CH" sz="3800" dirty="0" smtClean="0"/>
              <a:t>  </a:t>
            </a:r>
            <a:endParaRPr lang="de-CH" sz="3800" dirty="0"/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 rotWithShape="1">
          <a:blip r:embed="rId3"/>
          <a:srcRect r="1093"/>
          <a:stretch/>
        </p:blipFill>
        <p:spPr>
          <a:xfrm>
            <a:off x="0" y="304810"/>
            <a:ext cx="4443984" cy="5301586"/>
          </a:xfrm>
          <a:prstGeom prst="rect">
            <a:avLst/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</p:pic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>
          <a:xfrm>
            <a:off x="5306755" y="2142066"/>
            <a:ext cx="5775928" cy="3232519"/>
          </a:xfrm>
        </p:spPr>
        <p:txBody>
          <a:bodyPr>
            <a:normAutofit/>
          </a:bodyPr>
          <a:lstStyle/>
          <a:p>
            <a:r>
              <a:rPr lang="de-DE" dirty="0"/>
              <a:t>Finden Sie raus, WARUM </a:t>
            </a:r>
            <a:r>
              <a:rPr lang="de-DE" dirty="0" smtClean="0"/>
              <a:t>es so lange Ging?</a:t>
            </a:r>
            <a:endParaRPr lang="de-DE" dirty="0"/>
          </a:p>
          <a:p>
            <a:r>
              <a:rPr lang="de-DE" dirty="0"/>
              <a:t>Was sprach damals gegen Stimmrecht?</a:t>
            </a:r>
          </a:p>
          <a:p>
            <a:r>
              <a:rPr lang="de-DE" dirty="0"/>
              <a:t>Argumente </a:t>
            </a:r>
            <a:r>
              <a:rPr lang="de-DE" dirty="0" smtClean="0"/>
              <a:t>damals dafür</a:t>
            </a:r>
            <a:r>
              <a:rPr lang="de-DE" dirty="0"/>
              <a:t>?</a:t>
            </a:r>
          </a:p>
          <a:p>
            <a:r>
              <a:rPr lang="de-DE" dirty="0" smtClean="0"/>
              <a:t>Welche Rolle spielten Plakate</a:t>
            </a:r>
            <a:r>
              <a:rPr lang="de-DE" dirty="0"/>
              <a:t>? </a:t>
            </a:r>
          </a:p>
          <a:p>
            <a:r>
              <a:rPr lang="de-DE" dirty="0"/>
              <a:t>Warum </a:t>
            </a:r>
            <a:r>
              <a:rPr lang="de-DE" dirty="0" smtClean="0"/>
              <a:t>waren auch </a:t>
            </a:r>
            <a:r>
              <a:rPr lang="de-DE" dirty="0"/>
              <a:t>Frauen dagegen? </a:t>
            </a:r>
          </a:p>
          <a:p>
            <a:r>
              <a:rPr lang="de-DE" dirty="0" smtClean="0"/>
              <a:t>Weitere Erstaunliche </a:t>
            </a:r>
            <a:r>
              <a:rPr lang="de-DE" dirty="0"/>
              <a:t>Informationen?</a:t>
            </a:r>
          </a:p>
          <a:p>
            <a:endParaRPr lang="de-CH" dirty="0"/>
          </a:p>
        </p:txBody>
      </p:sp>
      <p:cxnSp>
        <p:nvCxnSpPr>
          <p:cNvPr id="6" name="Gekrümmte Verbindung 5"/>
          <p:cNvCxnSpPr/>
          <p:nvPr/>
        </p:nvCxnSpPr>
        <p:spPr>
          <a:xfrm rot="10800000" flipV="1">
            <a:off x="3302001" y="1553465"/>
            <a:ext cx="2556933" cy="360000"/>
          </a:xfrm>
          <a:prstGeom prst="curvedConnector3">
            <a:avLst/>
          </a:prstGeom>
          <a:ln w="79375">
            <a:solidFill>
              <a:schemeClr val="accent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7541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 smtClean="0"/>
              <a:t>Quellen: </a:t>
            </a:r>
            <a:br>
              <a:rPr lang="de-CH" dirty="0" smtClean="0"/>
            </a:b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de-CH" dirty="0">
                <a:hlinkClick r:id="rId2"/>
              </a:rPr>
              <a:t>http://ohrh.law.ox.ac.uk/womens-suffrage-in-switzerland</a:t>
            </a:r>
            <a:r>
              <a:rPr lang="de-CH" dirty="0" smtClean="0">
                <a:hlinkClick r:id="rId2"/>
              </a:rPr>
              <a:t>/</a:t>
            </a:r>
            <a:r>
              <a:rPr lang="de-CH" dirty="0" smtClean="0"/>
              <a:t> (Plakat)</a:t>
            </a:r>
            <a:endParaRPr lang="de-CH" dirty="0"/>
          </a:p>
          <a:p>
            <a:r>
              <a:rPr lang="de-CH" dirty="0">
                <a:hlinkClick r:id="rId3"/>
              </a:rPr>
              <a:t>https://</a:t>
            </a:r>
            <a:r>
              <a:rPr lang="de-CH" dirty="0" smtClean="0">
                <a:hlinkClick r:id="rId3"/>
              </a:rPr>
              <a:t>de.wikipedia.org/wiki/Frauenwahlrecht_in_Europa</a:t>
            </a:r>
            <a:r>
              <a:rPr lang="de-CH" dirty="0" smtClean="0"/>
              <a:t> </a:t>
            </a:r>
          </a:p>
          <a:p>
            <a:r>
              <a:rPr lang="de-CH" dirty="0">
                <a:hlinkClick r:id="rId4"/>
              </a:rPr>
              <a:t>https://www.ch.ch/de/wahlen2019/eidgenossische-wahlen-ein-blick-zuruck/frauenstimmrecht-in-der-schweiz</a:t>
            </a:r>
            <a:r>
              <a:rPr lang="de-CH" dirty="0" smtClean="0">
                <a:hlinkClick r:id="rId4"/>
              </a:rPr>
              <a:t>/</a:t>
            </a:r>
            <a:r>
              <a:rPr lang="de-CH" dirty="0" smtClean="0"/>
              <a:t> </a:t>
            </a:r>
          </a:p>
          <a:p>
            <a:r>
              <a:rPr lang="de-CH" dirty="0">
                <a:hlinkClick r:id="rId5"/>
              </a:rPr>
              <a:t>https://</a:t>
            </a:r>
            <a:r>
              <a:rPr lang="de-CH" dirty="0" smtClean="0">
                <a:hlinkClick r:id="rId5"/>
              </a:rPr>
              <a:t>www.srf.ch/play/tv/news-clip/video/stimmen-der-frauenstimmrechts-gegner-archiv?urn=urn:srf:video:ad22fde5-2351-4d18-9cf2-9954c194d3a3</a:t>
            </a:r>
            <a:r>
              <a:rPr lang="de-CH" dirty="0" smtClean="0"/>
              <a:t> (Filmperle)</a:t>
            </a:r>
          </a:p>
          <a:p>
            <a:r>
              <a:rPr lang="de-CH" dirty="0">
                <a:hlinkClick r:id="rId6"/>
              </a:rPr>
              <a:t>https://</a:t>
            </a:r>
            <a:r>
              <a:rPr lang="de-CH" dirty="0" smtClean="0">
                <a:hlinkClick r:id="rId6"/>
              </a:rPr>
              <a:t>www.watson.ch/wissen/international/963770028-wir-schweizer-sind-nicht-die-einzigen-die-sich-in-sachen-frauenwahlrecht-schaemen-muessen</a:t>
            </a:r>
            <a:r>
              <a:rPr lang="de-CH" dirty="0" smtClean="0"/>
              <a:t> </a:t>
            </a:r>
            <a:r>
              <a:rPr lang="de-CH" smtClean="0"/>
              <a:t>(Weltweit Karte)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702244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Wichtiges Ereignis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Wichtiges Ereignis</Template>
  <TotalTime>0</TotalTime>
  <Words>222</Words>
  <Application>Microsoft Macintosh PowerPoint</Application>
  <PresentationFormat>Breitbild</PresentationFormat>
  <Paragraphs>24</Paragraphs>
  <Slides>8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2" baseType="lpstr">
      <vt:lpstr>Calibri</vt:lpstr>
      <vt:lpstr>Impact</vt:lpstr>
      <vt:lpstr>Arial</vt:lpstr>
      <vt:lpstr>Wichtiges Ereignis</vt:lpstr>
      <vt:lpstr>Wie alt sind Ihre Grosseltern?</vt:lpstr>
      <vt:lpstr>Wann bekam Ihr Grossvater Das Stimmrecht? Wann Die Grossmutter?  </vt:lpstr>
      <vt:lpstr>Grossväter mit 20 (bis 1991)</vt:lpstr>
      <vt:lpstr>Wann bekam Ihr Grossvater Stimmrecht? Wann Die Grossmutter?  </vt:lpstr>
      <vt:lpstr>Und sonst in Europa?</vt:lpstr>
      <vt:lpstr>Wo auf der Welt zuerst?</vt:lpstr>
      <vt:lpstr>Stöbern Sie auf Moodle  </vt:lpstr>
      <vt:lpstr>Quellen:  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Wie alt sind Ihre Grosseltern?</dc:title>
  <dc:creator>Giovanoli Paola</dc:creator>
  <cp:lastModifiedBy>Giovanoli Paola</cp:lastModifiedBy>
  <cp:revision>4</cp:revision>
  <dcterms:created xsi:type="dcterms:W3CDTF">2021-01-28T18:15:28Z</dcterms:created>
  <dcterms:modified xsi:type="dcterms:W3CDTF">2021-01-28T18:52:37Z</dcterms:modified>
</cp:coreProperties>
</file>