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58" r:id="rId4"/>
    <p:sldId id="257" r:id="rId5"/>
    <p:sldId id="261" r:id="rId6"/>
    <p:sldId id="260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83"/>
  </p:normalViewPr>
  <p:slideViewPr>
    <p:cSldViewPr snapToGrid="0" snapToObjects="1">
      <p:cViewPr varScale="1">
        <p:scale>
          <a:sx n="76" d="100"/>
          <a:sy n="76" d="100"/>
        </p:scale>
        <p:origin x="216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AEE3B-E79A-CC4F-9FB3-7E9C9CBE3E4B}" type="datetimeFigureOut">
              <a:rPr lang="de-CH" smtClean="0"/>
              <a:t>28.01.21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832C2-4C9D-104A-9CEC-0F17B233CE0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805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son.ch/Schweiz/" TargetMode="External"/><Relationship Id="rId4" Type="http://schemas.openxmlformats.org/officeDocument/2006/relationships/hyperlink" Target="http://www.hls-dhs-dss.ch/textes/d/D10380.php" TargetMode="External"/><Relationship Id="rId5" Type="http://schemas.openxmlformats.org/officeDocument/2006/relationships/hyperlink" Target="https://www.watson.ch/Frankreich/" TargetMode="External"/><Relationship Id="rId6" Type="http://schemas.openxmlformats.org/officeDocument/2006/relationships/hyperlink" Target="https://www.watson.ch/Italien/" TargetMode="External"/><Relationship Id="rId7" Type="http://schemas.openxmlformats.org/officeDocument/2006/relationships/hyperlink" Target="https://www.watson.ch/Karten/" TargetMode="External"/><Relationship Id="rId8" Type="http://schemas.openxmlformats.org/officeDocument/2006/relationships/hyperlink" Target="https://www.watson.ch/Saudi-Arabien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Am 7. Februar 1971 hatte die Mehrzahl der Schweizer Männer ein Einsehen: In der Volksabstimmung zur Einführung des eidgenössischen Stimm- und Wahlrechts für Frauen sagten sie mit 65,7 Prozent der Stimmen Ja. Damit erhielten die Frauen in der </a:t>
            </a:r>
            <a:r>
              <a:rPr lang="de-DE" dirty="0">
                <a:hlinkClick r:id="rId3"/>
              </a:rPr>
              <a:t>Schweiz</a:t>
            </a:r>
            <a:r>
              <a:rPr lang="de-DE" dirty="0"/>
              <a:t> endlich politische Rechte – viel </a:t>
            </a:r>
            <a:r>
              <a:rPr lang="de-DE" dirty="0">
                <a:hlinkClick r:id="rId4"/>
              </a:rPr>
              <a:t>später als in unseren Nachbarländern</a:t>
            </a:r>
            <a:r>
              <a:rPr lang="de-DE" dirty="0"/>
              <a:t>: 53 Jahre nach Deutschland, 52 Jahre nach Österreich, 27 Jahre nach </a:t>
            </a:r>
            <a:r>
              <a:rPr lang="de-DE" dirty="0">
                <a:hlinkClick r:id="rId5"/>
              </a:rPr>
              <a:t>Frankreich</a:t>
            </a:r>
            <a:r>
              <a:rPr lang="de-DE" dirty="0"/>
              <a:t> und 26 Jahre nach </a:t>
            </a:r>
            <a:r>
              <a:rPr lang="de-DE" dirty="0">
                <a:hlinkClick r:id="rId6"/>
              </a:rPr>
              <a:t>Italien</a:t>
            </a:r>
            <a:r>
              <a:rPr lang="de-DE" dirty="0"/>
              <a:t>.</a:t>
            </a:r>
          </a:p>
          <a:p>
            <a:r>
              <a:rPr lang="de-DE" dirty="0" err="1">
                <a:effectLst/>
                <a:hlinkClick r:id="rId7"/>
              </a:rPr>
              <a:t>Karten</a:t>
            </a:r>
            <a:r>
              <a:rPr lang="de-DE" dirty="0" err="1">
                <a:effectLst/>
              </a:rPr>
              <a:t>Abonnieren</a:t>
            </a:r>
            <a:endParaRPr lang="de-DE" dirty="0">
              <a:effectLst/>
            </a:endParaRPr>
          </a:p>
          <a:p>
            <a:r>
              <a:rPr lang="de-DE" dirty="0"/>
              <a:t>Diese schändliche Verspätung sollte jedoch nicht darüber hinwegtäuschen, dass den Frauen – oder bestimmten Gruppen von ihnen – auch anderswo Rechte verwehrt wurden und werden. Samoa zum Beispiel führte das Frauenwahlrecht erst 1990 ein, </a:t>
            </a:r>
            <a:r>
              <a:rPr lang="de-DE" dirty="0">
                <a:hlinkClick r:id="rId8"/>
              </a:rPr>
              <a:t>Saudi-Arabien</a:t>
            </a:r>
            <a:r>
              <a:rPr lang="de-DE" dirty="0"/>
              <a:t> sogar erst 2011. 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32C2-4C9D-104A-9CEC-0F17B233CE02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022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1/28/21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1/28/21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1/28/21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1/28/21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1/28/21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hyperlink" Target="https://www.srf.ch/play/tv/news-clip/video/stimmen-der-frauenstimmrechts-gegner-archiv?urn=urn:srf:video:ad22fde5-2351-4d18-9cf2-9954c194d3a3" TargetMode="External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Frauenwahlrecht_in_Europa" TargetMode="External"/><Relationship Id="rId4" Type="http://schemas.openxmlformats.org/officeDocument/2006/relationships/hyperlink" Target="https://www.ch.ch/de/wahlen2019/eidgenossische-wahlen-ein-blick-zuruck/frauenstimmrecht-in-der-schweiz/" TargetMode="External"/><Relationship Id="rId5" Type="http://schemas.openxmlformats.org/officeDocument/2006/relationships/hyperlink" Target="https://www.srf.ch/play/tv/news-clip/video/stimmen-der-frauenstimmrechts-gegner-archiv?urn=urn:srf:video:ad22fde5-2351-4d18-9cf2-9954c194d3a3" TargetMode="External"/><Relationship Id="rId6" Type="http://schemas.openxmlformats.org/officeDocument/2006/relationships/hyperlink" Target="https://www.watson.ch/wissen/international/963770028-wir-schweizer-sind-nicht-die-einzigen-die-sich-in-sachen-frauenwahlrecht-schaemen-muesse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hrh.law.ox.ac.uk/womens-suffrage-in-switzerlan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Wie alt sind Ihre </a:t>
            </a:r>
            <a:r>
              <a:rPr lang="de-DE" dirty="0" err="1"/>
              <a:t>Grosseltern</a:t>
            </a:r>
            <a:r>
              <a:rPr lang="de-DE" dirty="0"/>
              <a:t>?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5849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4C886762-16F0-4868-B83A-261746214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3" name="Freeform 11">
            <a:extLst>
              <a:ext uri="{FF2B5EF4-FFF2-40B4-BE49-F238E27FC236}">
                <a16:creationId xmlns:a16="http://schemas.microsoft.com/office/drawing/2014/main" xmlns="" id="{D2B54B4E-3454-4B76-B85A-8512B77298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xmlns="" id="{7EFFE965-5586-4889-A74D-3A6080D04B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25">
            <a:extLst>
              <a:ext uri="{FF2B5EF4-FFF2-40B4-BE49-F238E27FC236}">
                <a16:creationId xmlns:a16="http://schemas.microsoft.com/office/drawing/2014/main" xmlns="" id="{5BC4125D-18D9-4A65-82B6-C24FE9434F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14">
            <a:extLst>
              <a:ext uri="{FF2B5EF4-FFF2-40B4-BE49-F238E27FC236}">
                <a16:creationId xmlns:a16="http://schemas.microsoft.com/office/drawing/2014/main" xmlns="" id="{A86DE327-0F45-4F54-BB6C-68A093CE55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1" name="5-Point Star 24">
            <a:extLst>
              <a:ext uri="{FF2B5EF4-FFF2-40B4-BE49-F238E27FC236}">
                <a16:creationId xmlns:a16="http://schemas.microsoft.com/office/drawing/2014/main" xmlns="" id="{795857C2-E6E7-405A-B5A3-4DE3B50A7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2C53C8BF-9653-4474-9153-4FE835420D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xmlns="" id="{7C08F021-28CE-479A-B96B-5252A9DDF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67" y="0"/>
            <a:ext cx="7107594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5">
            <a:extLst>
              <a:ext uri="{FF2B5EF4-FFF2-40B4-BE49-F238E27FC236}">
                <a16:creationId xmlns:a16="http://schemas.microsoft.com/office/drawing/2014/main" xmlns="" id="{09507514-A010-4863-8E99-AB3983760B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361" y="0"/>
            <a:ext cx="675601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9934" y="1304458"/>
            <a:ext cx="5778684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800" dirty="0"/>
              <a:t>Wann bekam Ihr Grossvater Das Stimmrecht?</a:t>
            </a:r>
            <a:br>
              <a:rPr lang="en-US" sz="3800" dirty="0"/>
            </a:br>
            <a:r>
              <a:rPr lang="en-US" sz="3800" dirty="0"/>
              <a:t>Wann Die Grossmutter? </a:t>
            </a:r>
            <a:br>
              <a:rPr lang="en-US" sz="3800" dirty="0"/>
            </a:br>
            <a:endParaRPr lang="en-US" sz="3800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C015C3BB-3CA4-4964-8FB4-7DA3FBB637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68" y="0"/>
            <a:ext cx="6720840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7941F53E-EAF1-4AF0-9386-A74DFBA204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108" y="5762147"/>
            <a:ext cx="6720840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D7210737-D731-4ED9-8D08-A238C71DD3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188" y="450792"/>
            <a:ext cx="4171517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men’s Suffrage in Switzerland | OHR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r="2485" b="3"/>
          <a:stretch/>
        </p:blipFill>
        <p:spPr bwMode="auto">
          <a:xfrm>
            <a:off x="7798182" y="684680"/>
            <a:ext cx="3697956" cy="548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8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2802" y="685800"/>
            <a:ext cx="5769881" cy="115196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dirty="0"/>
              <a:t>Grossväter</a:t>
            </a:r>
            <a:r>
              <a:rPr lang="en-US" sz="4800" dirty="0"/>
              <a:t> mit 20 (bis 1991)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10526" r="-2" b="-2"/>
          <a:stretch/>
        </p:blipFill>
        <p:spPr>
          <a:xfrm rot="5400000">
            <a:off x="-24580" y="428806"/>
            <a:ext cx="5301596" cy="4443984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5306755" y="2142066"/>
            <a:ext cx="5775928" cy="323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28600" lvl="1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</a:pPr>
            <a:r>
              <a:rPr lang="en-US" sz="4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(Meine) GrossMutter mit 60 (Jahrgang 1911)</a:t>
            </a:r>
          </a:p>
        </p:txBody>
      </p:sp>
    </p:spTree>
    <p:extLst>
      <p:ext uri="{BB962C8B-B14F-4D97-AF65-F5344CB8AC3E}">
        <p14:creationId xmlns:p14="http://schemas.microsoft.com/office/powerpoint/2010/main" val="328180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C886762-16F0-4868-B83A-261746214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Freeform 11">
            <a:extLst>
              <a:ext uri="{FF2B5EF4-FFF2-40B4-BE49-F238E27FC236}">
                <a16:creationId xmlns:a16="http://schemas.microsoft.com/office/drawing/2014/main" xmlns="" id="{D2B54B4E-3454-4B76-B85A-8512B77298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xmlns="" id="{7EFFE965-5586-4889-A74D-3A6080D04B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25">
            <a:extLst>
              <a:ext uri="{FF2B5EF4-FFF2-40B4-BE49-F238E27FC236}">
                <a16:creationId xmlns:a16="http://schemas.microsoft.com/office/drawing/2014/main" xmlns="" id="{5BC4125D-18D9-4A65-82B6-C24FE9434F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xmlns="" id="{A86DE327-0F45-4F54-BB6C-68A093CE55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1" name="5-Point Star 24">
            <a:extLst>
              <a:ext uri="{FF2B5EF4-FFF2-40B4-BE49-F238E27FC236}">
                <a16:creationId xmlns:a16="http://schemas.microsoft.com/office/drawing/2014/main" xmlns="" id="{795857C2-E6E7-405A-B5A3-4DE3B50A7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21420000">
            <a:off x="4959072" y="390182"/>
            <a:ext cx="5683314" cy="32849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800" dirty="0"/>
              <a:t>Wann bekam Ihr Grossvater Stimmrecht?</a:t>
            </a:r>
            <a:br>
              <a:rPr lang="en-US" sz="3800" dirty="0"/>
            </a:br>
            <a:r>
              <a:rPr lang="en-US" sz="3800" dirty="0"/>
              <a:t>Wann Die Grossmutter? </a:t>
            </a:r>
            <a:br>
              <a:rPr lang="en-US" sz="3800" dirty="0"/>
            </a:br>
            <a:endParaRPr lang="en-US" sz="3800" dirty="0"/>
          </a:p>
        </p:txBody>
      </p:sp>
      <p:pic>
        <p:nvPicPr>
          <p:cNvPr id="6" name="Bild 5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15580" r="21355" b="1"/>
          <a:stretch/>
        </p:blipFill>
        <p:spPr>
          <a:xfrm rot="21420000">
            <a:off x="-118586" y="237518"/>
            <a:ext cx="4633277" cy="4518254"/>
          </a:xfrm>
          <a:custGeom>
            <a:avLst/>
            <a:gdLst/>
            <a:ahLst/>
            <a:cxnLst/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23" name="Freeform 25">
            <a:extLst>
              <a:ext uri="{FF2B5EF4-FFF2-40B4-BE49-F238E27FC236}">
                <a16:creationId xmlns:a16="http://schemas.microsoft.com/office/drawing/2014/main" xmlns="" id="{07280DB5-560C-4CF6-A5D0-61550AAA6E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02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6E8DBD-6DBD-4FCB-8FE8-8F0425C0B6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 11">
            <a:extLst>
              <a:ext uri="{FF2B5EF4-FFF2-40B4-BE49-F238E27FC236}">
                <a16:creationId xmlns:a16="http://schemas.microsoft.com/office/drawing/2014/main" xmlns="" id="{70BE0118-665B-49AC-8ED9-B29C009CED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xmlns="" id="{DB8E4593-3024-4A7B-92FB-8114D72E5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xmlns="" id="{F72029E6-113E-4A42-8D29-4B796B39B9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xmlns="" id="{FBAE6AE5-2B20-46E6-B338-A385BFF09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9" name="5-Point Star 24">
            <a:extLst>
              <a:ext uri="{FF2B5EF4-FFF2-40B4-BE49-F238E27FC236}">
                <a16:creationId xmlns:a16="http://schemas.microsoft.com/office/drawing/2014/main" xmlns="" id="{4555B12C-E2CF-448D-918F-96D0958DC6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006663E-E7C6-4740-91EF-F49426E3E6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0E1EC02D-0083-41E1-BA4D-520B940791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6975"/>
            <a:ext cx="12188952" cy="26010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1547" y="4716401"/>
            <a:ext cx="10805790" cy="10736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800" dirty="0"/>
              <a:t>Und sonst in Europa?</a:t>
            </a:r>
          </a:p>
        </p:txBody>
      </p:sp>
      <p:sp>
        <p:nvSpPr>
          <p:cNvPr id="25" name="5-Point Star 31">
            <a:extLst>
              <a:ext uri="{FF2B5EF4-FFF2-40B4-BE49-F238E27FC236}">
                <a16:creationId xmlns:a16="http://schemas.microsoft.com/office/drawing/2014/main" xmlns="" id="{05C80F73-7ED6-43AE-9852-0A1FA05F60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A43EBFE-9D7B-4102-912D-F0BF7BE05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54" y="457201"/>
            <a:ext cx="11261749" cy="3343894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928492" y="691546"/>
            <a:ext cx="8331898" cy="287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1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191">
            <a:extLst>
              <a:ext uri="{FF2B5EF4-FFF2-40B4-BE49-F238E27FC236}">
                <a16:creationId xmlns:a16="http://schemas.microsoft.com/office/drawing/2014/main" xmlns="" id="{576E8DBD-6DBD-4FCB-8FE8-8F0425C0B6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93" name="Freeform 11">
            <a:extLst>
              <a:ext uri="{FF2B5EF4-FFF2-40B4-BE49-F238E27FC236}">
                <a16:creationId xmlns:a16="http://schemas.microsoft.com/office/drawing/2014/main" xmlns="" id="{70BE0118-665B-49AC-8ED9-B29C009CED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4" name="Freeform 13">
            <a:extLst>
              <a:ext uri="{FF2B5EF4-FFF2-40B4-BE49-F238E27FC236}">
                <a16:creationId xmlns:a16="http://schemas.microsoft.com/office/drawing/2014/main" xmlns="" id="{DB8E4593-3024-4A7B-92FB-8114D72E5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5" name="Freeform 25">
            <a:extLst>
              <a:ext uri="{FF2B5EF4-FFF2-40B4-BE49-F238E27FC236}">
                <a16:creationId xmlns:a16="http://schemas.microsoft.com/office/drawing/2014/main" xmlns="" id="{F72029E6-113E-4A42-8D29-4B796B39B9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6" name="Freeform 14">
            <a:extLst>
              <a:ext uri="{FF2B5EF4-FFF2-40B4-BE49-F238E27FC236}">
                <a16:creationId xmlns:a16="http://schemas.microsoft.com/office/drawing/2014/main" xmlns="" id="{FBAE6AE5-2B20-46E6-B338-A385BFF09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97" name="5-Point Star 24">
            <a:extLst>
              <a:ext uri="{FF2B5EF4-FFF2-40B4-BE49-F238E27FC236}">
                <a16:creationId xmlns:a16="http://schemas.microsoft.com/office/drawing/2014/main" xmlns="" id="{4555B12C-E2CF-448D-918F-96D0958DC6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8" name="Rectangle 197">
            <a:extLst>
              <a:ext uri="{FF2B5EF4-FFF2-40B4-BE49-F238E27FC236}">
                <a16:creationId xmlns:a16="http://schemas.microsoft.com/office/drawing/2014/main" xmlns="" id="{9EB9FA3F-CAB0-4533-9364-224CEC6FF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1547" y="4519749"/>
            <a:ext cx="10805790" cy="12702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/>
              <a:t>Wo auf der Welt zuerst?</a:t>
            </a:r>
          </a:p>
        </p:txBody>
      </p:sp>
      <p:sp>
        <p:nvSpPr>
          <p:cNvPr id="199" name="5-Point Star 31">
            <a:extLst>
              <a:ext uri="{FF2B5EF4-FFF2-40B4-BE49-F238E27FC236}">
                <a16:creationId xmlns:a16="http://schemas.microsoft.com/office/drawing/2014/main" xmlns="" id="{42B0C1BF-5CB1-40DA-9A22-5452B54691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arte Einführung Frauenwahlrecht 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7"/>
          <a:stretch/>
        </p:blipFill>
        <p:spPr bwMode="auto">
          <a:xfrm rot="21600000">
            <a:off x="2970276" y="691546"/>
            <a:ext cx="6248331" cy="351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6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2802" y="685800"/>
            <a:ext cx="5769881" cy="1151965"/>
          </a:xfrm>
        </p:spPr>
        <p:txBody>
          <a:bodyPr>
            <a:normAutofit/>
          </a:bodyPr>
          <a:lstStyle/>
          <a:p>
            <a:r>
              <a:rPr lang="de-CH" sz="3800" dirty="0"/>
              <a:t>Stöbern Sie auf </a:t>
            </a:r>
            <a:r>
              <a:rPr lang="de-CH" sz="3800" dirty="0" err="1" smtClean="0"/>
              <a:t>Moodle</a:t>
            </a:r>
            <a:r>
              <a:rPr lang="de-CH" sz="3800" dirty="0" smtClean="0"/>
              <a:t>  </a:t>
            </a:r>
            <a:endParaRPr lang="de-CH" sz="380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3"/>
          <a:srcRect r="1093"/>
          <a:stretch/>
        </p:blipFill>
        <p:spPr>
          <a:xfrm>
            <a:off x="0" y="304810"/>
            <a:ext cx="4443984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5306755" y="2142066"/>
            <a:ext cx="5775928" cy="3232519"/>
          </a:xfrm>
        </p:spPr>
        <p:txBody>
          <a:bodyPr>
            <a:normAutofit/>
          </a:bodyPr>
          <a:lstStyle/>
          <a:p>
            <a:r>
              <a:rPr lang="de-DE" dirty="0"/>
              <a:t>Finden Sie raus, WARUM </a:t>
            </a:r>
            <a:r>
              <a:rPr lang="de-DE" dirty="0" smtClean="0"/>
              <a:t>es so lange Ging?</a:t>
            </a:r>
            <a:endParaRPr lang="de-DE" dirty="0"/>
          </a:p>
          <a:p>
            <a:r>
              <a:rPr lang="de-DE" dirty="0"/>
              <a:t>Was sprach damals gegen Stimmrecht?</a:t>
            </a:r>
          </a:p>
          <a:p>
            <a:r>
              <a:rPr lang="de-DE" dirty="0"/>
              <a:t>Argumente </a:t>
            </a:r>
            <a:r>
              <a:rPr lang="de-DE" dirty="0" smtClean="0"/>
              <a:t>damals dafür</a:t>
            </a:r>
            <a:r>
              <a:rPr lang="de-DE" dirty="0"/>
              <a:t>?</a:t>
            </a:r>
          </a:p>
          <a:p>
            <a:r>
              <a:rPr lang="de-DE" dirty="0" smtClean="0"/>
              <a:t>Welche Rolle spielten Plakate</a:t>
            </a:r>
            <a:r>
              <a:rPr lang="de-DE" dirty="0"/>
              <a:t>? </a:t>
            </a:r>
          </a:p>
          <a:p>
            <a:r>
              <a:rPr lang="de-DE" dirty="0"/>
              <a:t>Warum </a:t>
            </a:r>
            <a:r>
              <a:rPr lang="de-DE" dirty="0" smtClean="0"/>
              <a:t>waren auch </a:t>
            </a:r>
            <a:r>
              <a:rPr lang="de-DE" dirty="0"/>
              <a:t>Frauen dagegen? </a:t>
            </a:r>
          </a:p>
          <a:p>
            <a:r>
              <a:rPr lang="de-DE" dirty="0" smtClean="0"/>
              <a:t>Weitere Erstaunliche </a:t>
            </a:r>
            <a:r>
              <a:rPr lang="de-DE" dirty="0"/>
              <a:t>Informationen?</a:t>
            </a:r>
          </a:p>
          <a:p>
            <a:endParaRPr lang="de-CH" dirty="0"/>
          </a:p>
        </p:txBody>
      </p:sp>
      <p:cxnSp>
        <p:nvCxnSpPr>
          <p:cNvPr id="6" name="Gekrümmte Verbindung 5"/>
          <p:cNvCxnSpPr/>
          <p:nvPr/>
        </p:nvCxnSpPr>
        <p:spPr>
          <a:xfrm rot="10800000" flipV="1">
            <a:off x="3302001" y="1553465"/>
            <a:ext cx="2556933" cy="360000"/>
          </a:xfrm>
          <a:prstGeom prst="curvedConnector3">
            <a:avLst/>
          </a:prstGeom>
          <a:ln w="79375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54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Quellen: </a:t>
            </a:r>
            <a:br>
              <a:rPr lang="de-CH" dirty="0" smtClean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CH" dirty="0">
                <a:hlinkClick r:id="rId2"/>
              </a:rPr>
              <a:t>http://ohrh.law.ox.ac.uk/womens-suffrage-in-switzerland</a:t>
            </a:r>
            <a:r>
              <a:rPr lang="de-CH" dirty="0" smtClean="0">
                <a:hlinkClick r:id="rId2"/>
              </a:rPr>
              <a:t>/</a:t>
            </a:r>
            <a:r>
              <a:rPr lang="de-CH" dirty="0" smtClean="0"/>
              <a:t> (Plakat)</a:t>
            </a:r>
            <a:endParaRPr lang="de-CH" dirty="0"/>
          </a:p>
          <a:p>
            <a:r>
              <a:rPr lang="de-CH" dirty="0">
                <a:hlinkClick r:id="rId3"/>
              </a:rPr>
              <a:t>https://</a:t>
            </a:r>
            <a:r>
              <a:rPr lang="de-CH" dirty="0" smtClean="0">
                <a:hlinkClick r:id="rId3"/>
              </a:rPr>
              <a:t>de.wikipedia.org/wiki/Frauenwahlrecht_in_Europa</a:t>
            </a:r>
            <a:r>
              <a:rPr lang="de-CH" dirty="0" smtClean="0"/>
              <a:t> </a:t>
            </a:r>
          </a:p>
          <a:p>
            <a:r>
              <a:rPr lang="de-CH" dirty="0">
                <a:hlinkClick r:id="rId4"/>
              </a:rPr>
              <a:t>https://www.ch.ch/de/wahlen2019/eidgenossische-wahlen-ein-blick-zuruck/frauenstimmrecht-in-der-schweiz</a:t>
            </a:r>
            <a:r>
              <a:rPr lang="de-CH" dirty="0" smtClean="0">
                <a:hlinkClick r:id="rId4"/>
              </a:rPr>
              <a:t>/</a:t>
            </a:r>
            <a:r>
              <a:rPr lang="de-CH" dirty="0" smtClean="0"/>
              <a:t> </a:t>
            </a:r>
          </a:p>
          <a:p>
            <a:r>
              <a:rPr lang="de-CH" dirty="0">
                <a:hlinkClick r:id="rId5"/>
              </a:rPr>
              <a:t>https://</a:t>
            </a:r>
            <a:r>
              <a:rPr lang="de-CH" dirty="0" smtClean="0">
                <a:hlinkClick r:id="rId5"/>
              </a:rPr>
              <a:t>www.srf.ch/play/tv/news-clip/video/stimmen-der-frauenstimmrechts-gegner-archiv?urn=urn:srf:video:ad22fde5-2351-4d18-9cf2-9954c194d3a3</a:t>
            </a:r>
            <a:r>
              <a:rPr lang="de-CH" dirty="0" smtClean="0"/>
              <a:t> (Filmperle)</a:t>
            </a:r>
          </a:p>
          <a:p>
            <a:r>
              <a:rPr lang="de-CH" dirty="0">
                <a:hlinkClick r:id="rId6"/>
              </a:rPr>
              <a:t>https://</a:t>
            </a:r>
            <a:r>
              <a:rPr lang="de-CH" dirty="0" smtClean="0">
                <a:hlinkClick r:id="rId6"/>
              </a:rPr>
              <a:t>www.watson.ch/wissen/international/963770028-wir-schweizer-sind-nicht-die-einzigen-die-sich-in-sachen-frauenwahlrecht-schaemen-muessen</a:t>
            </a:r>
            <a:r>
              <a:rPr lang="de-CH" dirty="0" smtClean="0"/>
              <a:t> </a:t>
            </a:r>
            <a:r>
              <a:rPr lang="de-CH" smtClean="0"/>
              <a:t>(Weltweit Karte)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22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Wichtiges Ereig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Wichtiges Ereignis</Template>
  <TotalTime>0</TotalTime>
  <Words>222</Words>
  <Application>Microsoft Macintosh PowerPoint</Application>
  <PresentationFormat>Breitbild</PresentationFormat>
  <Paragraphs>24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Calibri</vt:lpstr>
      <vt:lpstr>Impact</vt:lpstr>
      <vt:lpstr>Arial</vt:lpstr>
      <vt:lpstr>Wichtiges Ereignis</vt:lpstr>
      <vt:lpstr>Wie alt sind Ihre Grosseltern?</vt:lpstr>
      <vt:lpstr>Wann bekam Ihr Grossvater Das Stimmrecht? Wann Die Grossmutter?  </vt:lpstr>
      <vt:lpstr>Grossväter mit 20 (bis 1991)</vt:lpstr>
      <vt:lpstr>Wann bekam Ihr Grossvater Stimmrecht? Wann Die Grossmutter?  </vt:lpstr>
      <vt:lpstr>Und sonst in Europa?</vt:lpstr>
      <vt:lpstr>Wo auf der Welt zuerst?</vt:lpstr>
      <vt:lpstr>Stöbern Sie auf Moodle  </vt:lpstr>
      <vt:lpstr>Quellen:  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alt sind Ihre Grosseltern?</dc:title>
  <dc:creator>Giovanoli Paola</dc:creator>
  <cp:lastModifiedBy>Giovanoli Paola</cp:lastModifiedBy>
  <cp:revision>4</cp:revision>
  <dcterms:created xsi:type="dcterms:W3CDTF">2021-01-28T18:15:28Z</dcterms:created>
  <dcterms:modified xsi:type="dcterms:W3CDTF">2021-01-28T18:52:37Z</dcterms:modified>
</cp:coreProperties>
</file>