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69" r:id="rId3"/>
    <p:sldId id="271" r:id="rId4"/>
    <p:sldId id="256" r:id="rId5"/>
    <p:sldId id="262" r:id="rId6"/>
    <p:sldId id="272" r:id="rId7"/>
    <p:sldId id="265" r:id="rId8"/>
    <p:sldId id="266" r:id="rId9"/>
    <p:sldId id="278" r:id="rId10"/>
    <p:sldId id="275" r:id="rId11"/>
    <p:sldId id="267" r:id="rId12"/>
    <p:sldId id="276" r:id="rId13"/>
    <p:sldId id="274" r:id="rId14"/>
    <p:sldId id="273" r:id="rId15"/>
    <p:sldId id="258" r:id="rId16"/>
    <p:sldId id="260" r:id="rId17"/>
    <p:sldId id="280" r:id="rId18"/>
    <p:sldId id="279" r:id="rId19"/>
    <p:sldId id="277" r:id="rId20"/>
    <p:sldId id="263" r:id="rId2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E67EA-9D07-4281-AE60-5B5455E85F62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5674B-A561-467C-8D05-E9C267DE6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462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8A8D-3061-4796-A1A3-073D15FC5AC7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28A1D-E1E0-4E45-83CF-A56B9C104E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049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Foliennummernplatzhalter 3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0A1F44-9B03-4ED7-976C-ABCD506BEA07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153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62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19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28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25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274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5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83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261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31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3930-5BD0-4D08-B01D-5437A80BF636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82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minfo.admin.ch/de/praemi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7772400" cy="1470025"/>
          </a:xfrm>
        </p:spPr>
        <p:txBody>
          <a:bodyPr bIns="91440"/>
          <a:lstStyle/>
          <a:p>
            <a:r>
              <a:rPr lang="de-CH" altLang="de-DE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Risiko und Sicherheit</a:t>
            </a:r>
            <a:endParaRPr lang="de-DE" altLang="de-DE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099" name="Picture 6" descr="132300_mrUfdKTKOBDFgQI8pgIFvjFoHFpfb9X1PwCtLZacBXY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5676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1219200" y="60960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/>
              <a:t>Risiko und Sicherheit</a:t>
            </a:r>
          </a:p>
        </p:txBody>
      </p:sp>
    </p:spTree>
    <p:extLst>
      <p:ext uri="{BB962C8B-B14F-4D97-AF65-F5344CB8AC3E}">
        <p14:creationId xmlns:p14="http://schemas.microsoft.com/office/powerpoint/2010/main" val="10934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Krankenkassen - Prämien</a:t>
            </a:r>
            <a:endParaRPr lang="de-DE" altLang="de-D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CH" altLang="de-DE" sz="2800" dirty="0" smtClean="0"/>
              <a:t>Abhängig von Alter, Geschlecht und Wohnort</a:t>
            </a:r>
          </a:p>
          <a:p>
            <a:pPr eaLnBrk="1" hangingPunct="1">
              <a:lnSpc>
                <a:spcPct val="80000"/>
              </a:lnSpc>
            </a:pPr>
            <a:endParaRPr lang="de-CH" altLang="de-DE" sz="28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2800" dirty="0" smtClean="0"/>
              <a:t>Prämienverbilligung (Wer unter dem Existenzminimum lebt (steuerbares Einkommen), kann beim Kanton eine Reduktion (sogar vollständige Übernahme) der Krankenkassenprämien beantragen).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CH" altLang="de-DE" sz="28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CH" altLang="de-DE" sz="2800" dirty="0" smtClean="0"/>
              <a:t>	Achtung: Die Prämienverbilligung ist kantonal geregelt.</a:t>
            </a:r>
            <a:endParaRPr lang="de-DE" alt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641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Unterschiedliche Prämienhöhe?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Bei Grundversicherung…</a:t>
            </a:r>
          </a:p>
          <a:p>
            <a:pPr lvl="1"/>
            <a:r>
              <a:rPr lang="de-CH" dirty="0" smtClean="0"/>
              <a:t>Alter, Wohnort, </a:t>
            </a:r>
            <a:r>
              <a:rPr lang="de-CH" dirty="0" err="1" smtClean="0"/>
              <a:t>Franchisenhöhe</a:t>
            </a:r>
            <a:r>
              <a:rPr lang="de-CH" dirty="0" smtClean="0"/>
              <a:t>, Versicherungsmodell, Versicherung selber…</a:t>
            </a:r>
          </a:p>
          <a:p>
            <a:r>
              <a:rPr lang="de-CH" dirty="0" smtClean="0"/>
              <a:t>Bei Zusatzversicherung…</a:t>
            </a:r>
          </a:p>
          <a:p>
            <a:pPr lvl="1"/>
            <a:r>
              <a:rPr lang="de-CH" dirty="0" smtClean="0"/>
              <a:t>unterschiedliche Leistungen!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59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altLang="de-DE" dirty="0" smtClean="0"/>
              <a:t>Krankenkassenprämien sparen Tipp 1 - Vergleich</a:t>
            </a:r>
            <a:endParaRPr lang="de-DE" alt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altLang="de-DE" dirty="0" smtClean="0"/>
              <a:t>Viele Anbieter, schwer Übersicht zu behalten</a:t>
            </a:r>
          </a:p>
          <a:p>
            <a:pPr>
              <a:lnSpc>
                <a:spcPct val="90000"/>
              </a:lnSpc>
            </a:pPr>
            <a:r>
              <a:rPr lang="de-CH" altLang="de-DE" dirty="0" smtClean="0"/>
              <a:t>Internetvergleichsdienste, z.B. </a:t>
            </a:r>
            <a:r>
              <a:rPr lang="de-DE" altLang="de-DE" dirty="0">
                <a:hlinkClick r:id="rId2"/>
              </a:rPr>
              <a:t>https://</a:t>
            </a:r>
            <a:r>
              <a:rPr lang="de-DE" altLang="de-DE" dirty="0" smtClean="0">
                <a:hlinkClick r:id="rId2"/>
              </a:rPr>
              <a:t>www.priminfo.admin.ch/de/praemien</a:t>
            </a:r>
            <a:r>
              <a:rPr lang="de-DE" altLang="de-DE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de-CH" altLang="de-DE" dirty="0" smtClean="0"/>
              <a:t>Prämieneinsparungen für Grundversicherung bis zu 1500.- pro Jahr für 20jährige Person in Chur mit Franchise 300.-Fr.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766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altLang="de-DE" dirty="0" smtClean="0"/>
              <a:t>Krankenkassenprämie sparen – Tipp 2</a:t>
            </a:r>
            <a:endParaRPr lang="de-DE" altLang="de-DE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altLang="de-DE" sz="2400" dirty="0" smtClean="0"/>
              <a:t>Wahl des Versicherungsmodells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sz="2400" dirty="0" smtClean="0"/>
              <a:t>Beispiele: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altLang="de-DE" sz="2400" b="1" u="sng" dirty="0" smtClean="0"/>
              <a:t>Hausarztmodell</a:t>
            </a:r>
            <a:r>
              <a:rPr lang="de-CH" altLang="de-DE" sz="2400" dirty="0" smtClean="0"/>
              <a:t> (Bevor ein Spezialist aufgesucht wird, muss immer zuerst der Hausarzt konsultiert werden)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altLang="de-DE" sz="2400" b="1" u="sng" dirty="0" smtClean="0"/>
              <a:t>Beschränkte Arzt- oder Spitalwahl </a:t>
            </a:r>
            <a:r>
              <a:rPr lang="de-CH" altLang="de-DE" sz="2400" dirty="0" smtClean="0"/>
              <a:t>(Die Krankenkasse unterstützt nur einzelne Ärzte oder Spitäler)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altLang="de-DE" sz="2400" b="1" u="sng" dirty="0" err="1" smtClean="0"/>
              <a:t>Telmed</a:t>
            </a:r>
            <a:r>
              <a:rPr lang="de-CH" altLang="de-DE" sz="2400" dirty="0" smtClean="0"/>
              <a:t> (Bevor ein Arzt aufgesucht werden darf, muss zuerst die medizinische Hotline der Krankenkasse angerufen werden)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altLang="de-DE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altLang="de-DE" sz="2400" dirty="0" smtClean="0"/>
              <a:t>	Alle diese Modelle machen die Prämien für die Krankenkasse günstiger.</a:t>
            </a:r>
            <a:endParaRPr lang="de-DE" alt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1123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altLang="de-DE" dirty="0" smtClean="0"/>
              <a:t>Krankenkassenprämie sparen – </a:t>
            </a:r>
            <a:br>
              <a:rPr lang="de-CH" altLang="de-DE" dirty="0" smtClean="0"/>
            </a:br>
            <a:r>
              <a:rPr lang="de-CH" altLang="de-DE" dirty="0" smtClean="0"/>
              <a:t>Tipp 3: Franchise</a:t>
            </a:r>
            <a:endParaRPr lang="de-DE" altLang="de-D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de-CH" altLang="de-DE" dirty="0" smtClean="0"/>
          </a:p>
          <a:p>
            <a:pPr eaLnBrk="1" hangingPunct="1"/>
            <a:r>
              <a:rPr lang="de-CH" altLang="de-DE" dirty="0" smtClean="0"/>
              <a:t>Möglichkeiten von 300.-Fr. bis 2500.-Fr. Selbstbehalt pro Jahr</a:t>
            </a:r>
          </a:p>
          <a:p>
            <a:pPr eaLnBrk="1" hangingPunct="1"/>
            <a:r>
              <a:rPr lang="de-CH" altLang="de-DE" dirty="0" smtClean="0"/>
              <a:t>Je kleiner die Franchise desto höher die Prämie</a:t>
            </a:r>
          </a:p>
          <a:p>
            <a:pPr eaLnBrk="1" hangingPunct="1"/>
            <a:r>
              <a:rPr lang="de-CH" altLang="de-DE" sz="2400" dirty="0" smtClean="0">
                <a:solidFill>
                  <a:srgbClr val="FF0000"/>
                </a:solidFill>
              </a:rPr>
              <a:t>Achtung: Wer gesund ist, wählt eher höhere Franchise, wer aber knapp bei Kasse ist, sollte lieber eine tiefe Franchise wählen.</a:t>
            </a:r>
            <a:endParaRPr lang="de-DE" alt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31"/>
            <a:ext cx="97536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241353" y="-78117"/>
            <a:ext cx="1080120" cy="720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 rot="1189906">
            <a:off x="1255002" y="2388196"/>
            <a:ext cx="1592155" cy="94545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539552" y="1988840"/>
            <a:ext cx="1080120" cy="720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3131840" y="3140968"/>
            <a:ext cx="1368152" cy="72008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/>
          <p:cNvSpPr/>
          <p:nvPr/>
        </p:nvSpPr>
        <p:spPr>
          <a:xfrm rot="1412171">
            <a:off x="-128359" y="3017979"/>
            <a:ext cx="3177318" cy="720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 rot="976651">
            <a:off x="137939" y="3134355"/>
            <a:ext cx="264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Telmed</a:t>
            </a:r>
            <a:r>
              <a:rPr lang="de-CH" dirty="0" smtClean="0"/>
              <a:t>, Hausarzt, </a:t>
            </a:r>
            <a:r>
              <a:rPr lang="de-CH" dirty="0" err="1" smtClean="0"/>
              <a:t>HMO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00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Frau Holle hat eine Franchise von 300.- und muss ihr Knie behandeln. Sie bezahlt 800.-. </a:t>
            </a:r>
          </a:p>
          <a:p>
            <a:pPr marL="0" indent="0">
              <a:buNone/>
            </a:pPr>
            <a:r>
              <a:rPr lang="de-CH" dirty="0" smtClean="0"/>
              <a:t>Arzt- und Spitalrechnung    800.-  </a:t>
            </a:r>
          </a:p>
          <a:p>
            <a:pPr marL="0" indent="0">
              <a:buNone/>
            </a:pPr>
            <a:r>
              <a:rPr lang="de-CH" dirty="0" smtClean="0"/>
              <a:t>-Franchise 			   300.-</a:t>
            </a:r>
          </a:p>
          <a:p>
            <a:pPr marL="0" indent="0">
              <a:buNone/>
            </a:pPr>
            <a:r>
              <a:rPr lang="de-CH" dirty="0" smtClean="0"/>
              <a:t>-Selbstbehalt</a:t>
            </a:r>
            <a:r>
              <a:rPr lang="de-CH" dirty="0"/>
              <a:t> </a:t>
            </a:r>
            <a:r>
              <a:rPr lang="de-CH" sz="1600" dirty="0" smtClean="0"/>
              <a:t>10% von 500.-	</a:t>
            </a:r>
            <a:r>
              <a:rPr lang="de-CH" sz="1600" dirty="0"/>
              <a:t> </a:t>
            </a:r>
            <a:r>
              <a:rPr lang="de-CH" sz="1600" dirty="0" smtClean="0"/>
              <a:t>        </a:t>
            </a:r>
            <a:r>
              <a:rPr lang="de-CH" dirty="0"/>
              <a:t>5</a:t>
            </a:r>
            <a:r>
              <a:rPr lang="de-CH" dirty="0" smtClean="0"/>
              <a:t>0</a:t>
            </a:r>
            <a:r>
              <a:rPr lang="de-CH" dirty="0"/>
              <a:t>.-</a:t>
            </a:r>
          </a:p>
          <a:p>
            <a:pPr marL="0" indent="0">
              <a:buNone/>
            </a:pPr>
            <a:r>
              <a:rPr lang="de-CH" dirty="0" err="1" smtClean="0">
                <a:solidFill>
                  <a:srgbClr val="FF0000"/>
                </a:solidFill>
              </a:rPr>
              <a:t>KK</a:t>
            </a:r>
            <a:r>
              <a:rPr lang="de-CH" dirty="0" smtClean="0">
                <a:solidFill>
                  <a:srgbClr val="FF0000"/>
                </a:solidFill>
              </a:rPr>
              <a:t> übernimmt: 		    450.-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Selbst zu bezahlen: 	            350.-          </a:t>
            </a:r>
            <a:r>
              <a:rPr lang="de-CH" dirty="0" smtClean="0"/>
              <a:t>			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4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Herr Neuschnee hat eine Franchise von 1500.- Er muss seinen Rücken operieren und bezahlt dafür 3000.- Später kommen für Physiotherapie noch 700.- dazu. </a:t>
            </a:r>
          </a:p>
          <a:p>
            <a:pPr marL="0" indent="0">
              <a:buNone/>
            </a:pPr>
            <a:r>
              <a:rPr lang="de-CH" dirty="0"/>
              <a:t>Arzt- und Spitalrechnung    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-</a:t>
            </a:r>
            <a:r>
              <a:rPr lang="de-CH" dirty="0"/>
              <a:t>Franchise 			   </a:t>
            </a:r>
            <a:r>
              <a:rPr lang="de-CH" dirty="0" smtClean="0"/>
              <a:t>  </a:t>
            </a:r>
          </a:p>
          <a:p>
            <a:pPr marL="0" indent="0">
              <a:buNone/>
            </a:pPr>
            <a:r>
              <a:rPr lang="de-CH" dirty="0" smtClean="0"/>
              <a:t>-</a:t>
            </a:r>
            <a:r>
              <a:rPr lang="de-CH" dirty="0"/>
              <a:t>Selbstbehalt </a:t>
            </a:r>
            <a:r>
              <a:rPr lang="de-CH" sz="1600" dirty="0"/>
              <a:t>10% von </a:t>
            </a:r>
            <a:r>
              <a:rPr lang="de-CH" sz="1600" dirty="0" smtClean="0"/>
              <a:t>1500</a:t>
            </a:r>
            <a:r>
              <a:rPr lang="de-CH" sz="1600" dirty="0"/>
              <a:t>.-	        </a:t>
            </a:r>
            <a:r>
              <a:rPr lang="de-CH" sz="1600" dirty="0" smtClean="0"/>
              <a:t>	              </a:t>
            </a:r>
          </a:p>
          <a:p>
            <a:pPr marL="0" indent="0">
              <a:buNone/>
            </a:pPr>
            <a:r>
              <a:rPr lang="de-CH" dirty="0" smtClean="0"/>
              <a:t>-Selbstbehalt </a:t>
            </a:r>
            <a:r>
              <a:rPr lang="de-CH" dirty="0"/>
              <a:t>10% von </a:t>
            </a:r>
            <a:r>
              <a:rPr lang="de-CH" dirty="0" smtClean="0"/>
              <a:t>700.-</a:t>
            </a:r>
            <a:r>
              <a:rPr lang="de-CH" dirty="0"/>
              <a:t>	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73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Herr Neuschnee hat eine Franchise von 1500.- Er muss seinen Rücken operieren und bezahlt dafür 3000.- 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Arzt- </a:t>
            </a:r>
            <a:r>
              <a:rPr lang="de-CH" dirty="0"/>
              <a:t>und Spitalrechnung    </a:t>
            </a:r>
            <a:r>
              <a:rPr lang="de-CH" dirty="0" smtClean="0"/>
              <a:t>3000.-  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-Franchise 			   </a:t>
            </a:r>
            <a:r>
              <a:rPr lang="de-CH" dirty="0" smtClean="0"/>
              <a:t>  1500.-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-Selbstbehalt </a:t>
            </a:r>
            <a:r>
              <a:rPr lang="de-CH" sz="1600" dirty="0"/>
              <a:t>10% von </a:t>
            </a:r>
            <a:r>
              <a:rPr lang="de-CH" sz="1600" dirty="0" smtClean="0"/>
              <a:t>1500</a:t>
            </a:r>
            <a:r>
              <a:rPr lang="de-CH" sz="1600" dirty="0"/>
              <a:t>.-	        </a:t>
            </a:r>
            <a:r>
              <a:rPr lang="de-CH" sz="1600" dirty="0" smtClean="0"/>
              <a:t>	              </a:t>
            </a:r>
            <a:r>
              <a:rPr lang="de-CH" dirty="0" smtClean="0"/>
              <a:t>150.-</a:t>
            </a:r>
          </a:p>
          <a:p>
            <a:pPr marL="0" indent="0">
              <a:buNone/>
            </a:pPr>
            <a:r>
              <a:rPr lang="de-CH" dirty="0" smtClean="0"/>
              <a:t>-Selbstbehalt </a:t>
            </a:r>
            <a:r>
              <a:rPr lang="de-CH" dirty="0"/>
              <a:t>10% von </a:t>
            </a:r>
            <a:r>
              <a:rPr lang="de-CH" dirty="0" smtClean="0"/>
              <a:t>700.-</a:t>
            </a:r>
            <a:r>
              <a:rPr lang="de-CH" dirty="0"/>
              <a:t>	         </a:t>
            </a:r>
            <a:r>
              <a:rPr lang="de-CH" dirty="0" smtClean="0"/>
              <a:t>70.-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KK übernimmt: 		    </a:t>
            </a:r>
            <a:r>
              <a:rPr lang="de-CH" dirty="0" smtClean="0">
                <a:solidFill>
                  <a:srgbClr val="FF0000"/>
                </a:solidFill>
              </a:rPr>
              <a:t>1280.-</a:t>
            </a: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Selbst zu bezahlen: 	</a:t>
            </a:r>
            <a:r>
              <a:rPr lang="de-CH" dirty="0" smtClean="0">
                <a:solidFill>
                  <a:srgbClr val="FF0000"/>
                </a:solidFill>
              </a:rPr>
              <a:t>1720.-          </a:t>
            </a:r>
            <a:r>
              <a:rPr lang="de-CH" dirty="0"/>
              <a:t>			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11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Unfall oder KH?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Unfall nur, wenn</a:t>
            </a:r>
          </a:p>
          <a:p>
            <a:pPr lvl="1"/>
            <a:r>
              <a:rPr lang="de-CH" dirty="0" smtClean="0"/>
              <a:t>medizinisch feststellbarer Körperschaden</a:t>
            </a:r>
          </a:p>
          <a:p>
            <a:pPr lvl="1"/>
            <a:r>
              <a:rPr lang="de-CH" dirty="0" smtClean="0"/>
              <a:t>Einwirkung von aussen</a:t>
            </a:r>
          </a:p>
          <a:p>
            <a:pPr lvl="1"/>
            <a:r>
              <a:rPr lang="de-CH" dirty="0" smtClean="0"/>
              <a:t>ungewöhnlicher Vorfall</a:t>
            </a:r>
          </a:p>
          <a:p>
            <a:pPr lvl="1"/>
            <a:r>
              <a:rPr lang="de-CH" dirty="0" smtClean="0"/>
              <a:t>plötzlicher Vorfall</a:t>
            </a:r>
          </a:p>
          <a:p>
            <a:pPr lvl="1"/>
            <a:r>
              <a:rPr lang="de-CH" dirty="0" smtClean="0"/>
              <a:t>unfreiwilliges Ereignis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Zecke ist Unfall/Rückenprobleme meist nicht….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3 Typen von Versicherungen 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/>
        </p:nvGraphicFramePr>
        <p:xfrm>
          <a:off x="1258888" y="1773238"/>
          <a:ext cx="6769100" cy="3179762"/>
        </p:xfrm>
        <a:graphic>
          <a:graphicData uri="http://schemas.openxmlformats.org/drawingml/2006/table">
            <a:tbl>
              <a:tblPr/>
              <a:tblGrid>
                <a:gridCol w="225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Personen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Sachen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Haftpflicht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6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Mich vor verschiedenen Risiken schützen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Meine Sachen vor verschiedenen Risiken schützen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Andere vor mir und meinen Dingen schützen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Pfeil nach rechts 1"/>
          <p:cNvSpPr/>
          <p:nvPr/>
        </p:nvSpPr>
        <p:spPr>
          <a:xfrm>
            <a:off x="179512" y="3068960"/>
            <a:ext cx="1258888" cy="10752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5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Quellen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 smtClean="0"/>
              <a:t>Folie 2: https</a:t>
            </a:r>
            <a:r>
              <a:rPr lang="de-CH" sz="1800" dirty="0"/>
              <a:t>://www.focus.de/reisen/reiserecht/geld-zurueck-diese-rechte-haben-flugreisende-im-krankheitsfall_id_6189012.html</a:t>
            </a:r>
          </a:p>
        </p:txBody>
      </p:sp>
    </p:spTree>
    <p:extLst>
      <p:ext uri="{BB962C8B-B14F-4D97-AF65-F5344CB8AC3E}">
        <p14:creationId xmlns:p14="http://schemas.microsoft.com/office/powerpoint/2010/main" val="332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de-CH" dirty="0" smtClean="0"/>
              <a:t>Personenversicherungen: 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Autofit/>
          </a:bodyPr>
          <a:lstStyle/>
          <a:p>
            <a:r>
              <a:rPr lang="de-CH" sz="4400" dirty="0" smtClean="0"/>
              <a:t>IV, AHV, EO, ALV, Pensionskasse, 3. Säule, UV, KK</a:t>
            </a:r>
            <a:endParaRPr lang="de-CH" sz="4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" y="4944848"/>
            <a:ext cx="2857500" cy="18954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47" y="4388877"/>
            <a:ext cx="2289258" cy="2472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60" y="4533645"/>
            <a:ext cx="320067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Krankenkasse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54" y="1124744"/>
            <a:ext cx="6477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5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Zweck der Krankenkasse 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Bei Krankheit geschützt sein vor finanziellen Folgen oder ungedeckten Kosten!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32" y="2780927"/>
            <a:ext cx="5020888" cy="37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Krankenkassen</a:t>
            </a:r>
            <a:endParaRPr lang="de-DE" alt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Obligatorisch </a:t>
            </a:r>
            <a:r>
              <a:rPr lang="de-CH" altLang="de-DE" dirty="0" smtClean="0">
                <a:solidFill>
                  <a:srgbClr val="FF0000"/>
                </a:solidFill>
              </a:rPr>
              <a:t>für ALLE ab Geburt/</a:t>
            </a:r>
            <a:r>
              <a:rPr lang="de-CH" altLang="de-DE" dirty="0" err="1" smtClean="0">
                <a:solidFill>
                  <a:srgbClr val="FF0000"/>
                </a:solidFill>
              </a:rPr>
              <a:t>Wohnsitznahme</a:t>
            </a:r>
            <a:r>
              <a:rPr lang="de-CH" altLang="de-DE" dirty="0" smtClean="0"/>
              <a:t>: Grundversicherung (Eine Krankenkasse kann keinen Kunden ablehnen)</a:t>
            </a:r>
          </a:p>
          <a:p>
            <a:pPr eaLnBrk="1" hangingPunct="1"/>
            <a:endParaRPr lang="de-CH" altLang="de-DE" dirty="0" smtClean="0"/>
          </a:p>
          <a:p>
            <a:pPr eaLnBrk="1" hangingPunct="1"/>
            <a:r>
              <a:rPr lang="de-CH" altLang="de-DE" dirty="0" smtClean="0"/>
              <a:t>Freiwillig: Zusatzversicherung (Krankenkasse muss den Kunden nicht versichern)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92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Grundversicherung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bezahlt Kosten im ambulanten und stationären Bereich, unbeschränkt in der Länge</a:t>
            </a:r>
          </a:p>
          <a:p>
            <a:r>
              <a:rPr lang="de-CH" dirty="0"/>
              <a:t>ärztlich verordnete Zusatzleistungen wie Physiotherapie, Analysen, Spitex, </a:t>
            </a:r>
            <a:r>
              <a:rPr lang="de-CH" dirty="0" smtClean="0"/>
              <a:t>Medikamente</a:t>
            </a:r>
          </a:p>
          <a:p>
            <a:r>
              <a:rPr lang="de-CH" dirty="0" smtClean="0"/>
              <a:t>auch im Ausland, wenn Rückreise nicht möglich</a:t>
            </a:r>
            <a:endParaRPr lang="de-CH" dirty="0"/>
          </a:p>
          <a:p>
            <a:r>
              <a:rPr lang="de-CH" dirty="0" smtClean="0">
                <a:solidFill>
                  <a:srgbClr val="FF0000"/>
                </a:solidFill>
              </a:rPr>
              <a:t>alle Grundversicherungen müssen genau das Gleiche leisten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es besteht Freizügigkeit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67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Zusatzversicherung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individuell ausgewählt</a:t>
            </a:r>
          </a:p>
          <a:p>
            <a:pPr lvl="1"/>
            <a:r>
              <a:rPr lang="de-CH" dirty="0" smtClean="0"/>
              <a:t>halbprivat oder privat im Spital</a:t>
            </a:r>
          </a:p>
          <a:p>
            <a:pPr lvl="1"/>
            <a:r>
              <a:rPr lang="de-CH" dirty="0" smtClean="0"/>
              <a:t>Zahnbehandlungen / Zahnstellung</a:t>
            </a:r>
          </a:p>
          <a:p>
            <a:pPr lvl="1"/>
            <a:r>
              <a:rPr lang="de-CH" dirty="0" smtClean="0"/>
              <a:t>alternative ambulante Behandlungen</a:t>
            </a:r>
          </a:p>
          <a:p>
            <a:pPr lvl="1"/>
            <a:r>
              <a:rPr lang="de-CH" dirty="0" smtClean="0"/>
              <a:t>Brillen/Linsen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Leistungen sind unterschiedlich</a:t>
            </a:r>
            <a:r>
              <a:rPr lang="de-CH" dirty="0" smtClean="0"/>
              <a:t>: gut vergleichen!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keine Freizügigkeit: Antrag kann von KK zurückgewiesen werden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Krankenkassenversicherung ist teuer</a:t>
            </a:r>
            <a:br>
              <a:rPr lang="de-CH" dirty="0" smtClean="0"/>
            </a:br>
            <a:r>
              <a:rPr lang="de-CH" dirty="0" smtClean="0"/>
              <a:t>…und steigt und steigt…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434431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GS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641</Words>
  <Application>Microsoft Office PowerPoint</Application>
  <PresentationFormat>Bildschirmpräsentation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blank</vt:lpstr>
      <vt:lpstr>Risiko und Sicherheit</vt:lpstr>
      <vt:lpstr>3 Typen von Versicherungen </vt:lpstr>
      <vt:lpstr>Personenversicherungen: </vt:lpstr>
      <vt:lpstr>Krankenkasse</vt:lpstr>
      <vt:lpstr>Zweck der Krankenkasse  </vt:lpstr>
      <vt:lpstr>Krankenkassen</vt:lpstr>
      <vt:lpstr>Grundversicherung</vt:lpstr>
      <vt:lpstr>Zusatzversicherung</vt:lpstr>
      <vt:lpstr>Krankenkassenversicherung ist teuer …und steigt und steigt…</vt:lpstr>
      <vt:lpstr>Krankenkassen - Prämien</vt:lpstr>
      <vt:lpstr>Unterschiedliche Prämienhöhe?</vt:lpstr>
      <vt:lpstr>Krankenkassenprämien sparen Tipp 1 - Vergleich</vt:lpstr>
      <vt:lpstr>Krankenkassenprämie sparen – Tipp 2</vt:lpstr>
      <vt:lpstr>Krankenkassenprämie sparen –  Tipp 3: Franchise</vt:lpstr>
      <vt:lpstr>PowerPoint-Präsentation</vt:lpstr>
      <vt:lpstr>Beispiel</vt:lpstr>
      <vt:lpstr>Beispiel</vt:lpstr>
      <vt:lpstr>Beispiel</vt:lpstr>
      <vt:lpstr>Unfall oder KH?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Krankenkasse</dc:title>
  <dc:creator>Paola Giovanoli</dc:creator>
  <cp:lastModifiedBy>Giovanoli Paola</cp:lastModifiedBy>
  <cp:revision>18</cp:revision>
  <cp:lastPrinted>2015-12-14T10:44:01Z</cp:lastPrinted>
  <dcterms:created xsi:type="dcterms:W3CDTF">2015-12-14T10:25:53Z</dcterms:created>
  <dcterms:modified xsi:type="dcterms:W3CDTF">2023-05-05T06:16:43Z</dcterms:modified>
</cp:coreProperties>
</file>