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71"/>
  </p:normalViewPr>
  <p:slideViewPr>
    <p:cSldViewPr snapToGrid="0" snapToObjects="1">
      <p:cViewPr varScale="1">
        <p:scale>
          <a:sx n="49" d="100"/>
          <a:sy n="49" d="100"/>
        </p:scale>
        <p:origin x="36" y="2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de-DE" smtClean="0"/>
              <a:t>Mastertitelformat bearbeiten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Master-Untertitelformat bearbeiten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4/20/2023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‹Nr.›</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de-DE" smtClean="0"/>
              <a:t>Mastertitelformat bearbeiten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Mastertitelformat bearbeiten</a:t>
            </a:r>
            <a:endParaRPr lang="en-US" dirty="0"/>
          </a:p>
        </p:txBody>
      </p:sp>
      <p:sp>
        <p:nvSpPr>
          <p:cNvPr id="3" name="Content Placeholder 2"/>
          <p:cNvSpPr>
            <a:spLocks noGrp="1"/>
          </p:cNvSpPr>
          <p:nvPr>
            <p:ph idx="1"/>
          </p:nvPr>
        </p:nvSpPr>
        <p:spPr/>
        <p:txBody>
          <a:bodyPr anchor="t"/>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de-DE" smtClean="0"/>
              <a:t>Mastertitelformat bearbeiten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Mastertextformat bearbeiten</a:t>
            </a:r>
          </a:p>
        </p:txBody>
      </p:sp>
      <p:sp>
        <p:nvSpPr>
          <p:cNvPr id="4" name="Date Placeholder 3"/>
          <p:cNvSpPr>
            <a:spLocks noGrp="1"/>
          </p:cNvSpPr>
          <p:nvPr>
            <p:ph type="dt" sz="half" idx="10"/>
          </p:nvPr>
        </p:nvSpPr>
        <p:spPr/>
        <p:txBody>
          <a:bodyPr/>
          <a:lstStyle/>
          <a:p>
            <a:fld id="{48A87A34-81AB-432B-8DAE-1953F412C126}" type="datetimeFigureOut">
              <a:rPr lang="en-US" dirty="0"/>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de-DE" smtClean="0"/>
              <a:t>Mastertitelformat bearbeiten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de-DE" smtClean="0"/>
              <a:t>Mastertitelformat bearbeiten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Mastertextformat bearbeiten</a:t>
            </a:r>
          </a:p>
        </p:txBody>
      </p:sp>
      <p:sp>
        <p:nvSpPr>
          <p:cNvPr id="4" name="Content Placeholder 3"/>
          <p:cNvSpPr>
            <a:spLocks noGrp="1"/>
          </p:cNvSpPr>
          <p:nvPr>
            <p:ph sz="half" idx="2"/>
          </p:nvPr>
        </p:nvSpPr>
        <p:spPr>
          <a:xfrm>
            <a:off x="1447191" y="2824269"/>
            <a:ext cx="4645152" cy="2644457"/>
          </a:xfrm>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Mastertextformat bearbeiten</a:t>
            </a:r>
          </a:p>
        </p:txBody>
      </p:sp>
      <p:sp>
        <p:nvSpPr>
          <p:cNvPr id="6" name="Content Placeholder 5"/>
          <p:cNvSpPr>
            <a:spLocks noGrp="1"/>
          </p:cNvSpPr>
          <p:nvPr>
            <p:ph sz="quarter" idx="4"/>
          </p:nvPr>
        </p:nvSpPr>
        <p:spPr>
          <a:xfrm>
            <a:off x="6412362" y="2821491"/>
            <a:ext cx="4645152" cy="2637371"/>
          </a:xfrm>
        </p:spPr>
        <p:txBody>
          <a:bodyP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‹Nr.›</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Mastertitelformat bearbeiten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de-DE" smtClean="0"/>
              <a:t>Mastertitelformat bearbeiten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Mastertextformat bearbeiten</a:t>
            </a:r>
          </a:p>
        </p:txBody>
      </p:sp>
      <p:sp>
        <p:nvSpPr>
          <p:cNvPr id="5" name="Date Placeholder 4"/>
          <p:cNvSpPr>
            <a:spLocks noGrp="1"/>
          </p:cNvSpPr>
          <p:nvPr>
            <p:ph type="dt" sz="half" idx="10"/>
          </p:nvPr>
        </p:nvSpPr>
        <p:spPr/>
        <p:txBody>
          <a:bodyPr/>
          <a:lstStyle/>
          <a:p>
            <a:fld id="{48A87A34-81AB-432B-8DAE-1953F412C126}" type="datetimeFigureOut">
              <a:rPr lang="en-US" dirty="0"/>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de-DE" smtClean="0"/>
              <a:t>Mastertitelformat bearbeiten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auf Platzhalter ziehen oder durch Klicken auf Symbol hinzufügen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Mastertextformat bearbeiten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4/20/2023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de-DE" smtClean="0"/>
              <a:t>Mastertitelformat bearbeiten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4/20/2023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‹Nr.›</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CH" dirty="0" smtClean="0"/>
              <a:t>10 Fragen zu Miete</a:t>
            </a:r>
            <a:endParaRPr lang="de-CH" dirty="0"/>
          </a:p>
        </p:txBody>
      </p:sp>
      <p:sp>
        <p:nvSpPr>
          <p:cNvPr id="3" name="Untertitel 2"/>
          <p:cNvSpPr>
            <a:spLocks noGrp="1"/>
          </p:cNvSpPr>
          <p:nvPr>
            <p:ph type="subTitle" idx="1"/>
          </p:nvPr>
        </p:nvSpPr>
        <p:spPr/>
        <p:txBody>
          <a:bodyPr/>
          <a:lstStyle/>
          <a:p>
            <a:endParaRPr lang="de-CH"/>
          </a:p>
        </p:txBody>
      </p:sp>
    </p:spTree>
    <p:extLst>
      <p:ext uri="{BB962C8B-B14F-4D97-AF65-F5344CB8AC3E}">
        <p14:creationId xmlns:p14="http://schemas.microsoft.com/office/powerpoint/2010/main" val="666273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idx="4294967295"/>
          </p:nvPr>
        </p:nvSpPr>
        <p:spPr>
          <a:xfrm>
            <a:off x="2587625" y="804863"/>
            <a:ext cx="9604375" cy="3781425"/>
          </a:xfrm>
        </p:spPr>
        <p:txBody>
          <a:bodyPr>
            <a:normAutofit fontScale="90000"/>
          </a:bodyPr>
          <a:lstStyle/>
          <a:p>
            <a:r>
              <a:rPr lang="de-CH" cap="none" dirty="0" smtClean="0">
                <a:latin typeface="Arial" charset="0"/>
                <a:ea typeface="Arial" charset="0"/>
                <a:cs typeface="Arial" charset="0"/>
              </a:rPr>
              <a:t>1. </a:t>
            </a:r>
            <a:r>
              <a:rPr lang="de-CH" sz="3600" cap="none" dirty="0" smtClean="0">
                <a:latin typeface="Arial" charset="0"/>
                <a:ea typeface="Arial" charset="0"/>
                <a:cs typeface="Arial" charset="0"/>
              </a:rPr>
              <a:t>Unterschied Mieterin/Vermieterin?</a:t>
            </a:r>
            <a:br>
              <a:rPr lang="de-CH" sz="3600" cap="none" dirty="0" smtClean="0">
                <a:latin typeface="Arial" charset="0"/>
                <a:ea typeface="Arial" charset="0"/>
                <a:cs typeface="Arial" charset="0"/>
              </a:rPr>
            </a:br>
            <a:r>
              <a:rPr lang="de-CH" sz="3600" cap="none" dirty="0" smtClean="0">
                <a:latin typeface="Arial" charset="0"/>
                <a:ea typeface="Arial" charset="0"/>
                <a:cs typeface="Arial" charset="0"/>
              </a:rPr>
              <a:t>2. Zwei Rechte als Mieterin?</a:t>
            </a:r>
            <a:br>
              <a:rPr lang="de-CH" sz="3600" cap="none" dirty="0" smtClean="0">
                <a:latin typeface="Arial" charset="0"/>
                <a:ea typeface="Arial" charset="0"/>
                <a:cs typeface="Arial" charset="0"/>
              </a:rPr>
            </a:br>
            <a:r>
              <a:rPr lang="de-CH" sz="3600" cap="none" dirty="0" smtClean="0">
                <a:latin typeface="Arial" charset="0"/>
                <a:ea typeface="Arial" charset="0"/>
                <a:cs typeface="Arial" charset="0"/>
              </a:rPr>
              <a:t>3. Was bedeutet Sorgfaltspflicht für Mieterin?</a:t>
            </a:r>
            <a:br>
              <a:rPr lang="de-CH" sz="3600" cap="none" dirty="0" smtClean="0">
                <a:latin typeface="Arial" charset="0"/>
                <a:ea typeface="Arial" charset="0"/>
                <a:cs typeface="Arial" charset="0"/>
              </a:rPr>
            </a:br>
            <a:r>
              <a:rPr lang="de-CH" sz="3600" cap="none" dirty="0" smtClean="0">
                <a:latin typeface="Arial" charset="0"/>
                <a:ea typeface="Arial" charset="0"/>
                <a:cs typeface="Arial" charset="0"/>
              </a:rPr>
              <a:t>4. Beispiel für eine Hausordnungsregel?</a:t>
            </a:r>
            <a:br>
              <a:rPr lang="de-CH" sz="3600" cap="none" dirty="0" smtClean="0">
                <a:latin typeface="Arial" charset="0"/>
                <a:ea typeface="Arial" charset="0"/>
                <a:cs typeface="Arial" charset="0"/>
              </a:rPr>
            </a:br>
            <a:r>
              <a:rPr lang="de-CH" sz="3600" cap="none" dirty="0" smtClean="0">
                <a:latin typeface="Arial" charset="0"/>
                <a:ea typeface="Arial" charset="0"/>
                <a:cs typeface="Arial" charset="0"/>
              </a:rPr>
              <a:t>5.Beispiel für Nebenkosten?</a:t>
            </a:r>
            <a:br>
              <a:rPr lang="de-CH" sz="3600" cap="none" dirty="0" smtClean="0">
                <a:latin typeface="Arial" charset="0"/>
                <a:ea typeface="Arial" charset="0"/>
                <a:cs typeface="Arial" charset="0"/>
              </a:rPr>
            </a:br>
            <a:r>
              <a:rPr lang="de-CH" sz="3600" cap="none" dirty="0" smtClean="0">
                <a:latin typeface="Arial" charset="0"/>
                <a:ea typeface="Arial" charset="0"/>
                <a:cs typeface="Arial" charset="0"/>
              </a:rPr>
              <a:t>6. Wozu dient Kaution?</a:t>
            </a:r>
            <a:br>
              <a:rPr lang="de-CH" sz="3600" cap="none" dirty="0" smtClean="0">
                <a:latin typeface="Arial" charset="0"/>
                <a:ea typeface="Arial" charset="0"/>
                <a:cs typeface="Arial" charset="0"/>
              </a:rPr>
            </a:br>
            <a:r>
              <a:rPr lang="de-CH" sz="3600" cap="none" dirty="0" smtClean="0">
                <a:latin typeface="Arial" charset="0"/>
                <a:ea typeface="Arial" charset="0"/>
                <a:cs typeface="Arial" charset="0"/>
              </a:rPr>
              <a:t>7. Das gehört in den Mietvertrag: </a:t>
            </a:r>
            <a:br>
              <a:rPr lang="de-CH" sz="3600" cap="none" dirty="0" smtClean="0">
                <a:latin typeface="Arial" charset="0"/>
                <a:ea typeface="Arial" charset="0"/>
                <a:cs typeface="Arial" charset="0"/>
              </a:rPr>
            </a:br>
            <a:r>
              <a:rPr lang="de-CH" sz="3600" cap="none" dirty="0" smtClean="0">
                <a:latin typeface="Arial" charset="0"/>
                <a:ea typeface="Arial" charset="0"/>
                <a:cs typeface="Arial" charset="0"/>
              </a:rPr>
              <a:t>8. Unterschied </a:t>
            </a:r>
            <a:r>
              <a:rPr lang="de-CH" sz="3600" cap="none" dirty="0" err="1" smtClean="0">
                <a:latin typeface="Arial" charset="0"/>
                <a:ea typeface="Arial" charset="0"/>
                <a:cs typeface="Arial" charset="0"/>
              </a:rPr>
              <a:t>VormieterIn</a:t>
            </a:r>
            <a:r>
              <a:rPr lang="de-CH" sz="3600" cap="none" dirty="0" smtClean="0">
                <a:latin typeface="Arial" charset="0"/>
                <a:ea typeface="Arial" charset="0"/>
                <a:cs typeface="Arial" charset="0"/>
              </a:rPr>
              <a:t>, </a:t>
            </a:r>
            <a:r>
              <a:rPr lang="de-CH" sz="3600" cap="none" dirty="0" err="1" smtClean="0">
                <a:latin typeface="Arial" charset="0"/>
                <a:ea typeface="Arial" charset="0"/>
                <a:cs typeface="Arial" charset="0"/>
              </a:rPr>
              <a:t>UntermieterIn</a:t>
            </a:r>
            <a:r>
              <a:rPr lang="de-CH" sz="3600" cap="none" dirty="0" smtClean="0">
                <a:latin typeface="Arial" charset="0"/>
                <a:ea typeface="Arial" charset="0"/>
                <a:cs typeface="Arial" charset="0"/>
              </a:rPr>
              <a:t> </a:t>
            </a:r>
            <a:r>
              <a:rPr lang="de-CH" sz="3600" cap="none" dirty="0" smtClean="0">
                <a:latin typeface="Arial" charset="0"/>
                <a:ea typeface="Arial" charset="0"/>
                <a:cs typeface="Arial" charset="0"/>
              </a:rPr>
              <a:t>und </a:t>
            </a:r>
            <a:r>
              <a:rPr lang="de-CH" sz="3600" cap="none" dirty="0" err="1" smtClean="0">
                <a:latin typeface="Arial" charset="0"/>
                <a:ea typeface="Arial" charset="0"/>
                <a:cs typeface="Arial" charset="0"/>
              </a:rPr>
              <a:t>NachmieterIn</a:t>
            </a:r>
            <a:r>
              <a:rPr lang="de-CH" sz="3600" cap="none" dirty="0" smtClean="0">
                <a:latin typeface="Arial" charset="0"/>
                <a:ea typeface="Arial" charset="0"/>
                <a:cs typeface="Arial" charset="0"/>
              </a:rPr>
              <a:t>?</a:t>
            </a:r>
            <a:br>
              <a:rPr lang="de-CH" sz="3600" cap="none" dirty="0" smtClean="0">
                <a:latin typeface="Arial" charset="0"/>
                <a:ea typeface="Arial" charset="0"/>
                <a:cs typeface="Arial" charset="0"/>
              </a:rPr>
            </a:br>
            <a:r>
              <a:rPr lang="de-CH" sz="3600" cap="none" dirty="0" smtClean="0">
                <a:latin typeface="Arial" charset="0"/>
                <a:ea typeface="Arial" charset="0"/>
                <a:cs typeface="Arial" charset="0"/>
              </a:rPr>
              <a:t>9. Schlichtungsbehörde, wozu?</a:t>
            </a:r>
            <a:br>
              <a:rPr lang="de-CH" sz="3600" cap="none" dirty="0" smtClean="0">
                <a:latin typeface="Arial" charset="0"/>
                <a:ea typeface="Arial" charset="0"/>
                <a:cs typeface="Arial" charset="0"/>
              </a:rPr>
            </a:br>
            <a:r>
              <a:rPr lang="de-CH" sz="3600" cap="none" dirty="0" smtClean="0">
                <a:latin typeface="Arial" charset="0"/>
                <a:ea typeface="Arial" charset="0"/>
                <a:cs typeface="Arial" charset="0"/>
              </a:rPr>
              <a:t>10. Unterschied Kündigungsfrist/Kündigungstermin?</a:t>
            </a:r>
            <a:endParaRPr lang="de-CH" sz="3600" cap="none" dirty="0">
              <a:latin typeface="Arial" charset="0"/>
              <a:ea typeface="Arial" charset="0"/>
              <a:cs typeface="Arial" charset="0"/>
            </a:endParaRPr>
          </a:p>
        </p:txBody>
      </p:sp>
    </p:spTree>
    <p:extLst>
      <p:ext uri="{BB962C8B-B14F-4D97-AF65-F5344CB8AC3E}">
        <p14:creationId xmlns:p14="http://schemas.microsoft.com/office/powerpoint/2010/main" val="15174022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a:xfrm>
            <a:off x="635619" y="55756"/>
            <a:ext cx="11062009" cy="6740307"/>
          </a:xfrm>
          <a:prstGeom prst="rect">
            <a:avLst/>
          </a:prstGeom>
        </p:spPr>
        <p:txBody>
          <a:bodyPr wrap="square">
            <a:spAutoFit/>
          </a:bodyPr>
          <a:lstStyle/>
          <a:p>
            <a:r>
              <a:rPr lang="de-CH" sz="2000" dirty="0">
                <a:latin typeface="Arial" charset="0"/>
                <a:ea typeface="Arial" charset="0"/>
                <a:cs typeface="Arial" charset="0"/>
              </a:rPr>
              <a:t>1. </a:t>
            </a:r>
            <a:r>
              <a:rPr lang="de-CH" sz="2400" dirty="0">
                <a:latin typeface="Arial" charset="0"/>
                <a:ea typeface="Arial" charset="0"/>
                <a:cs typeface="Arial" charset="0"/>
              </a:rPr>
              <a:t>Unterschied Mieterin/Vermieterin</a:t>
            </a:r>
            <a:r>
              <a:rPr lang="de-CH" sz="2400" dirty="0" smtClean="0">
                <a:latin typeface="Arial" charset="0"/>
                <a:ea typeface="Arial" charset="0"/>
                <a:cs typeface="Arial" charset="0"/>
              </a:rPr>
              <a:t>? </a:t>
            </a:r>
            <a:r>
              <a:rPr lang="de-CH" sz="2400" dirty="0" smtClean="0">
                <a:solidFill>
                  <a:srgbClr val="FF0000"/>
                </a:solidFill>
                <a:latin typeface="Arial" charset="0"/>
                <a:ea typeface="Arial" charset="0"/>
                <a:cs typeface="Arial" charset="0"/>
              </a:rPr>
              <a:t>Mieterin zieht in Wohnung, bezahlt Miete, Vermieterin bekommt Geld, Eigentümerin der Wohnung</a:t>
            </a:r>
            <a:r>
              <a:rPr lang="de-CH" sz="2400" dirty="0" smtClean="0">
                <a:latin typeface="Arial" charset="0"/>
                <a:ea typeface="Arial" charset="0"/>
                <a:cs typeface="Arial" charset="0"/>
              </a:rPr>
              <a:t> </a:t>
            </a:r>
            <a:r>
              <a:rPr lang="de-CH" sz="2400" dirty="0">
                <a:latin typeface="Arial" charset="0"/>
                <a:ea typeface="Arial" charset="0"/>
                <a:cs typeface="Arial" charset="0"/>
              </a:rPr>
              <a:t/>
            </a:r>
            <a:br>
              <a:rPr lang="de-CH" sz="2400" dirty="0">
                <a:latin typeface="Arial" charset="0"/>
                <a:ea typeface="Arial" charset="0"/>
                <a:cs typeface="Arial" charset="0"/>
              </a:rPr>
            </a:br>
            <a:r>
              <a:rPr lang="de-CH" sz="2400" dirty="0">
                <a:latin typeface="Arial" charset="0"/>
                <a:ea typeface="Arial" charset="0"/>
                <a:cs typeface="Arial" charset="0"/>
              </a:rPr>
              <a:t>2. Zwei Rechte als Mieterin</a:t>
            </a:r>
            <a:r>
              <a:rPr lang="de-CH" sz="2400" dirty="0" smtClean="0">
                <a:latin typeface="Arial" charset="0"/>
                <a:ea typeface="Arial" charset="0"/>
                <a:cs typeface="Arial" charset="0"/>
              </a:rPr>
              <a:t>?</a:t>
            </a:r>
            <a:r>
              <a:rPr lang="de-CH" sz="2400" dirty="0" smtClean="0">
                <a:solidFill>
                  <a:srgbClr val="FF0000"/>
                </a:solidFill>
                <a:latin typeface="Arial" charset="0"/>
                <a:ea typeface="Arial" charset="0"/>
                <a:cs typeface="Arial" charset="0"/>
              </a:rPr>
              <a:t> Bewohnbare Unterkunft mit Strom und Wasser und Wärme, grosse Mängel werden durch Vermieter beseitigt</a:t>
            </a:r>
            <a:r>
              <a:rPr lang="de-CH" sz="2400" dirty="0">
                <a:latin typeface="Arial" charset="0"/>
                <a:ea typeface="Arial" charset="0"/>
                <a:cs typeface="Arial" charset="0"/>
              </a:rPr>
              <a:t/>
            </a:r>
            <a:br>
              <a:rPr lang="de-CH" sz="2400" dirty="0">
                <a:latin typeface="Arial" charset="0"/>
                <a:ea typeface="Arial" charset="0"/>
                <a:cs typeface="Arial" charset="0"/>
              </a:rPr>
            </a:br>
            <a:r>
              <a:rPr lang="de-CH" sz="2400" dirty="0">
                <a:latin typeface="Arial" charset="0"/>
                <a:ea typeface="Arial" charset="0"/>
                <a:cs typeface="Arial" charset="0"/>
              </a:rPr>
              <a:t>3. Was bedeutet Sorgfaltspflicht für Mieterin</a:t>
            </a:r>
            <a:r>
              <a:rPr lang="de-CH" sz="2400" dirty="0" smtClean="0">
                <a:latin typeface="Arial" charset="0"/>
                <a:ea typeface="Arial" charset="0"/>
                <a:cs typeface="Arial" charset="0"/>
              </a:rPr>
              <a:t>? </a:t>
            </a:r>
            <a:r>
              <a:rPr lang="de-CH" sz="2400" dirty="0" smtClean="0">
                <a:solidFill>
                  <a:srgbClr val="FF0000"/>
                </a:solidFill>
                <a:latin typeface="Arial" charset="0"/>
                <a:ea typeface="Arial" charset="0"/>
                <a:cs typeface="Arial" charset="0"/>
              </a:rPr>
              <a:t>Sorge tragen zu </a:t>
            </a:r>
            <a:r>
              <a:rPr lang="de-CH" sz="2400" dirty="0" smtClean="0">
                <a:solidFill>
                  <a:srgbClr val="FF0000"/>
                </a:solidFill>
                <a:latin typeface="Arial" charset="0"/>
                <a:ea typeface="Arial" charset="0"/>
                <a:cs typeface="Arial" charset="0"/>
              </a:rPr>
              <a:t>Wohnung</a:t>
            </a:r>
            <a:r>
              <a:rPr lang="de-CH" sz="2400" dirty="0" smtClean="0">
                <a:solidFill>
                  <a:srgbClr val="FF0000"/>
                </a:solidFill>
                <a:latin typeface="Arial" charset="0"/>
                <a:ea typeface="Arial" charset="0"/>
                <a:cs typeface="Arial" charset="0"/>
              </a:rPr>
              <a:t>, Ordnung, Lüften…</a:t>
            </a:r>
            <a:r>
              <a:rPr lang="de-CH" sz="2400" dirty="0">
                <a:latin typeface="Arial" charset="0"/>
                <a:ea typeface="Arial" charset="0"/>
                <a:cs typeface="Arial" charset="0"/>
              </a:rPr>
              <a:t/>
            </a:r>
            <a:br>
              <a:rPr lang="de-CH" sz="2400" dirty="0">
                <a:latin typeface="Arial" charset="0"/>
                <a:ea typeface="Arial" charset="0"/>
                <a:cs typeface="Arial" charset="0"/>
              </a:rPr>
            </a:br>
            <a:r>
              <a:rPr lang="de-CH" sz="2400" dirty="0">
                <a:latin typeface="Arial" charset="0"/>
                <a:ea typeface="Arial" charset="0"/>
                <a:cs typeface="Arial" charset="0"/>
              </a:rPr>
              <a:t>4. Beispiel für eine Hausordnungsregel</a:t>
            </a:r>
            <a:r>
              <a:rPr lang="de-CH" sz="2400" dirty="0" smtClean="0">
                <a:latin typeface="Arial" charset="0"/>
                <a:ea typeface="Arial" charset="0"/>
                <a:cs typeface="Arial" charset="0"/>
              </a:rPr>
              <a:t>? </a:t>
            </a:r>
            <a:r>
              <a:rPr lang="de-CH" sz="2400" dirty="0" smtClean="0">
                <a:solidFill>
                  <a:srgbClr val="FF0000"/>
                </a:solidFill>
                <a:latin typeface="Arial" charset="0"/>
                <a:ea typeface="Arial" charset="0"/>
                <a:cs typeface="Arial" charset="0"/>
              </a:rPr>
              <a:t>22Uhr </a:t>
            </a:r>
            <a:r>
              <a:rPr lang="de-CH" sz="2400" dirty="0" smtClean="0">
                <a:solidFill>
                  <a:srgbClr val="FF0000"/>
                </a:solidFill>
                <a:latin typeface="Arial" charset="0"/>
                <a:ea typeface="Arial" charset="0"/>
                <a:cs typeface="Arial" charset="0"/>
              </a:rPr>
              <a:t>Nachtruhe, Putzplan Treppenhaus</a:t>
            </a:r>
            <a:r>
              <a:rPr lang="de-CH" sz="2400" dirty="0">
                <a:latin typeface="Arial" charset="0"/>
                <a:ea typeface="Arial" charset="0"/>
                <a:cs typeface="Arial" charset="0"/>
              </a:rPr>
              <a:t/>
            </a:r>
            <a:br>
              <a:rPr lang="de-CH" sz="2400" dirty="0">
                <a:latin typeface="Arial" charset="0"/>
                <a:ea typeface="Arial" charset="0"/>
                <a:cs typeface="Arial" charset="0"/>
              </a:rPr>
            </a:br>
            <a:r>
              <a:rPr lang="de-CH" sz="2400" dirty="0">
                <a:latin typeface="Arial" charset="0"/>
                <a:ea typeface="Arial" charset="0"/>
                <a:cs typeface="Arial" charset="0"/>
              </a:rPr>
              <a:t>5.Beispiel für Nebenkosten</a:t>
            </a:r>
            <a:r>
              <a:rPr lang="de-CH" sz="2400" dirty="0" smtClean="0">
                <a:latin typeface="Arial" charset="0"/>
                <a:ea typeface="Arial" charset="0"/>
                <a:cs typeface="Arial" charset="0"/>
              </a:rPr>
              <a:t>?</a:t>
            </a:r>
            <a:r>
              <a:rPr lang="de-CH" sz="2400" dirty="0" smtClean="0">
                <a:solidFill>
                  <a:srgbClr val="FF0000"/>
                </a:solidFill>
                <a:latin typeface="Arial" charset="0"/>
                <a:ea typeface="Arial" charset="0"/>
                <a:cs typeface="Arial" charset="0"/>
              </a:rPr>
              <a:t> Heizung, Warmwasser</a:t>
            </a:r>
            <a:r>
              <a:rPr lang="de-CH" sz="2400" dirty="0">
                <a:latin typeface="Arial" charset="0"/>
                <a:ea typeface="Arial" charset="0"/>
                <a:cs typeface="Arial" charset="0"/>
              </a:rPr>
              <a:t/>
            </a:r>
            <a:br>
              <a:rPr lang="de-CH" sz="2400" dirty="0">
                <a:latin typeface="Arial" charset="0"/>
                <a:ea typeface="Arial" charset="0"/>
                <a:cs typeface="Arial" charset="0"/>
              </a:rPr>
            </a:br>
            <a:r>
              <a:rPr lang="de-CH" sz="2400" dirty="0">
                <a:latin typeface="Arial" charset="0"/>
                <a:ea typeface="Arial" charset="0"/>
                <a:cs typeface="Arial" charset="0"/>
              </a:rPr>
              <a:t>6. Wozu dient Kaution</a:t>
            </a:r>
            <a:r>
              <a:rPr lang="de-CH" sz="2400" dirty="0" smtClean="0">
                <a:latin typeface="Arial" charset="0"/>
                <a:ea typeface="Arial" charset="0"/>
                <a:cs typeface="Arial" charset="0"/>
              </a:rPr>
              <a:t>? </a:t>
            </a:r>
            <a:r>
              <a:rPr lang="de-CH" sz="2400" dirty="0" smtClean="0">
                <a:solidFill>
                  <a:srgbClr val="FF0000"/>
                </a:solidFill>
                <a:latin typeface="Arial" charset="0"/>
                <a:ea typeface="Arial" charset="0"/>
                <a:cs typeface="Arial" charset="0"/>
              </a:rPr>
              <a:t>Zu</a:t>
            </a:r>
            <a:r>
              <a:rPr lang="de-CH" sz="2400" dirty="0" smtClean="0">
                <a:latin typeface="Arial" charset="0"/>
                <a:ea typeface="Arial" charset="0"/>
                <a:cs typeface="Arial" charset="0"/>
              </a:rPr>
              <a:t> </a:t>
            </a:r>
            <a:r>
              <a:rPr lang="de-CH" sz="2400" dirty="0" smtClean="0">
                <a:solidFill>
                  <a:srgbClr val="FF0000"/>
                </a:solidFill>
                <a:latin typeface="Arial" charset="0"/>
                <a:ea typeface="Arial" charset="0"/>
                <a:cs typeface="Arial" charset="0"/>
              </a:rPr>
              <a:t>Beginn der Mietdauer, für Mietschäden = Sicherheit</a:t>
            </a:r>
            <a:r>
              <a:rPr lang="de-CH" sz="2400" dirty="0">
                <a:latin typeface="Arial" charset="0"/>
                <a:ea typeface="Arial" charset="0"/>
                <a:cs typeface="Arial" charset="0"/>
              </a:rPr>
              <a:t/>
            </a:r>
            <a:br>
              <a:rPr lang="de-CH" sz="2400" dirty="0">
                <a:latin typeface="Arial" charset="0"/>
                <a:ea typeface="Arial" charset="0"/>
                <a:cs typeface="Arial" charset="0"/>
              </a:rPr>
            </a:br>
            <a:r>
              <a:rPr lang="de-CH" sz="2400" dirty="0">
                <a:latin typeface="Arial" charset="0"/>
                <a:ea typeface="Arial" charset="0"/>
                <a:cs typeface="Arial" charset="0"/>
              </a:rPr>
              <a:t>7. Das gehört im Mietvertrag: </a:t>
            </a:r>
            <a:r>
              <a:rPr lang="de-CH" sz="2400" dirty="0" smtClean="0">
                <a:solidFill>
                  <a:srgbClr val="FF0000"/>
                </a:solidFill>
                <a:latin typeface="Arial" charset="0"/>
                <a:ea typeface="Arial" charset="0"/>
                <a:cs typeface="Arial" charset="0"/>
              </a:rPr>
              <a:t>Adressen, Mietkonditionen (Bedingung) = Miete, Mietbeginn, </a:t>
            </a:r>
            <a:r>
              <a:rPr lang="de-CH" sz="2400" dirty="0" smtClean="0">
                <a:solidFill>
                  <a:srgbClr val="FF0000"/>
                </a:solidFill>
                <a:latin typeface="Arial" charset="0"/>
                <a:ea typeface="Arial" charset="0"/>
                <a:cs typeface="Arial" charset="0"/>
              </a:rPr>
              <a:t>Nebenkosten, Unterschrift</a:t>
            </a:r>
            <a:r>
              <a:rPr lang="de-CH" sz="2400" dirty="0">
                <a:latin typeface="Arial" charset="0"/>
                <a:ea typeface="Arial" charset="0"/>
                <a:cs typeface="Arial" charset="0"/>
              </a:rPr>
              <a:t/>
            </a:r>
            <a:br>
              <a:rPr lang="de-CH" sz="2400" dirty="0">
                <a:latin typeface="Arial" charset="0"/>
                <a:ea typeface="Arial" charset="0"/>
                <a:cs typeface="Arial" charset="0"/>
              </a:rPr>
            </a:br>
            <a:r>
              <a:rPr lang="de-CH" sz="2400" dirty="0">
                <a:latin typeface="Arial" charset="0"/>
                <a:ea typeface="Arial" charset="0"/>
                <a:cs typeface="Arial" charset="0"/>
              </a:rPr>
              <a:t>8. Unterschied Vormieter, Untermieter und </a:t>
            </a:r>
            <a:r>
              <a:rPr lang="de-CH" sz="2400" dirty="0" err="1">
                <a:latin typeface="Arial" charset="0"/>
                <a:ea typeface="Arial" charset="0"/>
                <a:cs typeface="Arial" charset="0"/>
              </a:rPr>
              <a:t>NachmieterIn</a:t>
            </a:r>
            <a:r>
              <a:rPr lang="de-CH" sz="2400" dirty="0" smtClean="0">
                <a:latin typeface="Arial" charset="0"/>
                <a:ea typeface="Arial" charset="0"/>
                <a:cs typeface="Arial" charset="0"/>
              </a:rPr>
              <a:t>? </a:t>
            </a:r>
            <a:r>
              <a:rPr lang="de-CH" sz="2400" dirty="0" smtClean="0">
                <a:solidFill>
                  <a:srgbClr val="FF0000"/>
                </a:solidFill>
                <a:latin typeface="Arial" charset="0"/>
                <a:ea typeface="Arial" charset="0"/>
                <a:cs typeface="Arial" charset="0"/>
              </a:rPr>
              <a:t>VOR mir in Wohnung, </a:t>
            </a:r>
            <a:r>
              <a:rPr lang="de-CH" sz="2400" dirty="0" smtClean="0">
                <a:solidFill>
                  <a:srgbClr val="FF0000"/>
                </a:solidFill>
                <a:latin typeface="Arial" charset="0"/>
                <a:ea typeface="Arial" charset="0"/>
                <a:cs typeface="Arial" charset="0"/>
              </a:rPr>
              <a:t>MIT </a:t>
            </a:r>
            <a:r>
              <a:rPr lang="de-CH" sz="2400" dirty="0" smtClean="0">
                <a:solidFill>
                  <a:srgbClr val="FF0000"/>
                </a:solidFill>
                <a:latin typeface="Arial" charset="0"/>
                <a:ea typeface="Arial" charset="0"/>
                <a:cs typeface="Arial" charset="0"/>
              </a:rPr>
              <a:t>mir im Haus, aber mit </a:t>
            </a:r>
            <a:r>
              <a:rPr lang="de-CH" sz="2400" dirty="0" smtClean="0">
                <a:solidFill>
                  <a:srgbClr val="FF0000"/>
                </a:solidFill>
                <a:latin typeface="Arial" charset="0"/>
                <a:ea typeface="Arial" charset="0"/>
                <a:cs typeface="Arial" charset="0"/>
              </a:rPr>
              <a:t>Mieterin </a:t>
            </a:r>
            <a:r>
              <a:rPr lang="de-CH" sz="2400" dirty="0" smtClean="0">
                <a:solidFill>
                  <a:srgbClr val="FF0000"/>
                </a:solidFill>
                <a:latin typeface="Arial" charset="0"/>
                <a:ea typeface="Arial" charset="0"/>
                <a:cs typeface="Arial" charset="0"/>
              </a:rPr>
              <a:t>Vertrag, meistens nur 1 Zimmer, NACH mir in die Wohnung</a:t>
            </a:r>
            <a:r>
              <a:rPr lang="de-CH" sz="2400" dirty="0">
                <a:latin typeface="Arial" charset="0"/>
                <a:ea typeface="Arial" charset="0"/>
                <a:cs typeface="Arial" charset="0"/>
              </a:rPr>
              <a:t/>
            </a:r>
            <a:br>
              <a:rPr lang="de-CH" sz="2400" dirty="0">
                <a:latin typeface="Arial" charset="0"/>
                <a:ea typeface="Arial" charset="0"/>
                <a:cs typeface="Arial" charset="0"/>
              </a:rPr>
            </a:br>
            <a:r>
              <a:rPr lang="de-CH" sz="2400" dirty="0">
                <a:latin typeface="Arial" charset="0"/>
                <a:ea typeface="Arial" charset="0"/>
                <a:cs typeface="Arial" charset="0"/>
              </a:rPr>
              <a:t>9. Schlichtungsbehörde, wozu</a:t>
            </a:r>
            <a:r>
              <a:rPr lang="de-CH" sz="2400" dirty="0" smtClean="0">
                <a:latin typeface="Arial" charset="0"/>
                <a:ea typeface="Arial" charset="0"/>
                <a:cs typeface="Arial" charset="0"/>
              </a:rPr>
              <a:t>? </a:t>
            </a:r>
            <a:r>
              <a:rPr lang="de-CH" sz="2400" dirty="0" smtClean="0">
                <a:solidFill>
                  <a:srgbClr val="FF0000"/>
                </a:solidFill>
                <a:latin typeface="Arial" charset="0"/>
                <a:ea typeface="Arial" charset="0"/>
                <a:cs typeface="Arial" charset="0"/>
              </a:rPr>
              <a:t>Streite kostenlos schlichten</a:t>
            </a:r>
            <a:r>
              <a:rPr lang="de-CH" sz="2400" dirty="0">
                <a:latin typeface="Arial" charset="0"/>
                <a:ea typeface="Arial" charset="0"/>
                <a:cs typeface="Arial" charset="0"/>
              </a:rPr>
              <a:t/>
            </a:r>
            <a:br>
              <a:rPr lang="de-CH" sz="2400" dirty="0">
                <a:latin typeface="Arial" charset="0"/>
                <a:ea typeface="Arial" charset="0"/>
                <a:cs typeface="Arial" charset="0"/>
              </a:rPr>
            </a:br>
            <a:r>
              <a:rPr lang="de-CH" sz="2400" dirty="0">
                <a:latin typeface="Arial" charset="0"/>
                <a:ea typeface="Arial" charset="0"/>
                <a:cs typeface="Arial" charset="0"/>
              </a:rPr>
              <a:t>10. Unterschied Kündigungsfrist/Kündigungstermin</a:t>
            </a:r>
            <a:r>
              <a:rPr lang="de-CH" sz="2400" dirty="0" smtClean="0">
                <a:latin typeface="Arial" charset="0"/>
                <a:ea typeface="Arial" charset="0"/>
                <a:cs typeface="Arial" charset="0"/>
              </a:rPr>
              <a:t>? </a:t>
            </a:r>
            <a:r>
              <a:rPr lang="de-CH" sz="2400" dirty="0" smtClean="0">
                <a:solidFill>
                  <a:srgbClr val="FF0000"/>
                </a:solidFill>
                <a:latin typeface="Arial" charset="0"/>
                <a:ea typeface="Arial" charset="0"/>
                <a:cs typeface="Arial" charset="0"/>
              </a:rPr>
              <a:t>zwischen der Kündigung und dem Auszug / Zeitpunkt</a:t>
            </a:r>
            <a:endParaRPr lang="de-CH" sz="2400" dirty="0"/>
          </a:p>
        </p:txBody>
      </p:sp>
    </p:spTree>
    <p:extLst>
      <p:ext uri="{BB962C8B-B14F-4D97-AF65-F5344CB8AC3E}">
        <p14:creationId xmlns:p14="http://schemas.microsoft.com/office/powerpoint/2010/main" val="31282433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651822" y="415757"/>
            <a:ext cx="9604375" cy="1049337"/>
          </a:xfrm>
        </p:spPr>
        <p:txBody>
          <a:bodyPr>
            <a:normAutofit fontScale="90000"/>
          </a:bodyPr>
          <a:lstStyle/>
          <a:p>
            <a:r>
              <a:rPr lang="de-CH" b="1" dirty="0" smtClean="0"/>
              <a:t>Klasse a: </a:t>
            </a:r>
            <a:r>
              <a:rPr lang="de-CH" dirty="0" smtClean="0"/>
              <a:t/>
            </a:r>
            <a:br>
              <a:rPr lang="de-CH" dirty="0" smtClean="0"/>
            </a:br>
            <a:r>
              <a:rPr lang="de-CH" dirty="0" smtClean="0"/>
              <a:t>Wie gross ist ein Quadratmeter?</a:t>
            </a:r>
            <a:br>
              <a:rPr lang="de-CH" dirty="0" smtClean="0"/>
            </a:br>
            <a:r>
              <a:rPr lang="de-CH" dirty="0" smtClean="0"/>
              <a:t>Wie kann man eine </a:t>
            </a:r>
            <a:r>
              <a:rPr lang="de-CH" dirty="0" err="1" smtClean="0"/>
              <a:t>Wohnng</a:t>
            </a:r>
            <a:r>
              <a:rPr lang="de-CH" dirty="0" smtClean="0"/>
              <a:t> finden?</a:t>
            </a:r>
            <a:br>
              <a:rPr lang="de-CH" dirty="0" smtClean="0"/>
            </a:br>
            <a:r>
              <a:rPr lang="de-CH" dirty="0" smtClean="0"/>
              <a:t>Wie teuer ist eine durchschnittliche Wohnung </a:t>
            </a:r>
            <a:r>
              <a:rPr lang="de-CH" dirty="0" err="1" smtClean="0"/>
              <a:t>iim</a:t>
            </a:r>
            <a:r>
              <a:rPr lang="de-CH" dirty="0" smtClean="0"/>
              <a:t> Tibet?</a:t>
            </a:r>
            <a:br>
              <a:rPr lang="de-CH" dirty="0" smtClean="0"/>
            </a:br>
            <a:r>
              <a:rPr lang="de-CH" dirty="0" smtClean="0"/>
              <a:t>Unterschiede Wohnen im Iran, im Tibet und in der </a:t>
            </a:r>
            <a:r>
              <a:rPr lang="de-CH" dirty="0" err="1" smtClean="0"/>
              <a:t>SChweiz</a:t>
            </a:r>
            <a:r>
              <a:rPr lang="de-CH" dirty="0" smtClean="0"/>
              <a:t>?</a:t>
            </a:r>
            <a:br>
              <a:rPr lang="de-CH" dirty="0" smtClean="0"/>
            </a:br>
            <a:r>
              <a:rPr lang="de-CH" b="1" dirty="0" smtClean="0"/>
              <a:t>Klasse B:</a:t>
            </a:r>
            <a:br>
              <a:rPr lang="de-CH" b="1" dirty="0" smtClean="0"/>
            </a:br>
            <a:r>
              <a:rPr lang="de-CH" dirty="0" smtClean="0"/>
              <a:t>Was unterschiedet das Maiensäss von einem Stall?</a:t>
            </a:r>
            <a:br>
              <a:rPr lang="de-CH" dirty="0" smtClean="0"/>
            </a:br>
            <a:r>
              <a:rPr lang="de-CH" dirty="0" smtClean="0"/>
              <a:t>Maiensäss kaufen, erben oder Bauen? WAs geht (fast) Nie?</a:t>
            </a:r>
            <a:br>
              <a:rPr lang="de-CH" dirty="0" smtClean="0"/>
            </a:br>
            <a:r>
              <a:rPr lang="de-CH" dirty="0" smtClean="0"/>
              <a:t>Was ist eine Hypothek und wieviel </a:t>
            </a:r>
            <a:r>
              <a:rPr lang="de-CH" dirty="0" err="1" smtClean="0"/>
              <a:t>EIgenkapital</a:t>
            </a:r>
            <a:r>
              <a:rPr lang="de-CH" dirty="0" smtClean="0"/>
              <a:t> braucht es?</a:t>
            </a:r>
            <a:br>
              <a:rPr lang="de-CH" dirty="0" smtClean="0"/>
            </a:br>
            <a:r>
              <a:rPr lang="de-CH" dirty="0" smtClean="0"/>
              <a:t>Wie unterscheidet sich die grüne von der Bau- und der roten Zone?</a:t>
            </a:r>
            <a:endParaRPr lang="de-CH" b="1" dirty="0"/>
          </a:p>
        </p:txBody>
      </p:sp>
    </p:spTree>
    <p:extLst>
      <p:ext uri="{BB962C8B-B14F-4D97-AF65-F5344CB8AC3E}">
        <p14:creationId xmlns:p14="http://schemas.microsoft.com/office/powerpoint/2010/main" val="1985763665"/>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erie">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Galerie</Template>
  <TotalTime>0</TotalTime>
  <Words>351</Words>
  <Application>Microsoft Office PowerPoint</Application>
  <PresentationFormat>Breitbild</PresentationFormat>
  <Paragraphs>4</Paragraphs>
  <Slides>4</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4</vt:i4>
      </vt:variant>
    </vt:vector>
  </HeadingPairs>
  <TitlesOfParts>
    <vt:vector size="7" baseType="lpstr">
      <vt:lpstr>Arial</vt:lpstr>
      <vt:lpstr>Gill Sans MT</vt:lpstr>
      <vt:lpstr>Galerie</vt:lpstr>
      <vt:lpstr>10 Fragen zu Miete</vt:lpstr>
      <vt:lpstr>1. Unterschied Mieterin/Vermieterin? 2. Zwei Rechte als Mieterin? 3. Was bedeutet Sorgfaltspflicht für Mieterin? 4. Beispiel für eine Hausordnungsregel? 5.Beispiel für Nebenkosten? 6. Wozu dient Kaution? 7. Das gehört in den Mietvertrag:  8. Unterschied VormieterIn, UntermieterIn und NachmieterIn? 9. Schlichtungsbehörde, wozu? 10. Unterschied Kündigungsfrist/Kündigungstermin?</vt:lpstr>
      <vt:lpstr>PowerPoint-Präsentation</vt:lpstr>
      <vt:lpstr>Klasse a:  Wie gross ist ein Quadratmeter? Wie kann man eine Wohnng finden? Wie teuer ist eine durchschnittliche Wohnung iim Tibet? Unterschiede Wohnen im Iran, im Tibet und in der SChweiz? Klasse B: Was unterschiedet das Maiensäss von einem Stall? Maiensäss kaufen, erben oder Bauen? WAs geht (fast) Nie? Was ist eine Hypothek und wieviel EIgenkapital braucht es? Wie unterscheidet sich die grüne von der Bau- und der roten Zone?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Fragen zu Miete</dc:title>
  <dc:creator>Giovanoli Paola</dc:creator>
  <cp:lastModifiedBy>Giovanoli Paola</cp:lastModifiedBy>
  <cp:revision>14</cp:revision>
  <dcterms:created xsi:type="dcterms:W3CDTF">2020-03-04T14:43:01Z</dcterms:created>
  <dcterms:modified xsi:type="dcterms:W3CDTF">2023-04-20T12:07:23Z</dcterms:modified>
</cp:coreProperties>
</file>