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</p:sldIdLst>
  <p:sldSz cx="12192000" cy="6858000"/>
  <p:notesSz cx="6794500" cy="99314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71"/>
  </p:normalViewPr>
  <p:slideViewPr>
    <p:cSldViewPr snapToGrid="0" snapToObjects="1">
      <p:cViewPr varScale="1">
        <p:scale>
          <a:sx n="85" d="100"/>
          <a:sy n="85" d="100"/>
        </p:scale>
        <p:origin x="147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E22137-C205-BA40-99AA-360C1707B5D4}" type="datetimeFigureOut">
              <a:rPr lang="de-DE" smtClean="0"/>
              <a:t>05.11.2024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FECB6-0943-D645-8047-A3FE6DA58E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1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B84F-6B18-A94F-ABEB-01088B223635}" type="datetimeFigureOut">
              <a:rPr lang="de-DE" smtClean="0"/>
              <a:t>05.11.2024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0FD0-FB45-5241-A455-F4E064452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3325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B84F-6B18-A94F-ABEB-01088B223635}" type="datetimeFigureOut">
              <a:rPr lang="de-DE" smtClean="0"/>
              <a:t>05.11.2024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0FD0-FB45-5241-A455-F4E064452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1975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B84F-6B18-A94F-ABEB-01088B223635}" type="datetimeFigureOut">
              <a:rPr lang="de-DE" smtClean="0"/>
              <a:t>05.11.2024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0FD0-FB45-5241-A455-F4E064452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4502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B84F-6B18-A94F-ABEB-01088B223635}" type="datetimeFigureOut">
              <a:rPr lang="de-DE" smtClean="0"/>
              <a:t>05.11.2024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0FD0-FB45-5241-A455-F4E064452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701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B84F-6B18-A94F-ABEB-01088B223635}" type="datetimeFigureOut">
              <a:rPr lang="de-DE" smtClean="0"/>
              <a:t>05.11.2024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0FD0-FB45-5241-A455-F4E064452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0932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B84F-6B18-A94F-ABEB-01088B223635}" type="datetimeFigureOut">
              <a:rPr lang="de-DE" smtClean="0"/>
              <a:t>05.11.2024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0FD0-FB45-5241-A455-F4E064452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947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B84F-6B18-A94F-ABEB-01088B223635}" type="datetimeFigureOut">
              <a:rPr lang="de-DE" smtClean="0"/>
              <a:t>05.11.2024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0FD0-FB45-5241-A455-F4E064452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2563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B84F-6B18-A94F-ABEB-01088B223635}" type="datetimeFigureOut">
              <a:rPr lang="de-DE" smtClean="0"/>
              <a:t>05.11.2024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0FD0-FB45-5241-A455-F4E064452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14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B84F-6B18-A94F-ABEB-01088B223635}" type="datetimeFigureOut">
              <a:rPr lang="de-DE" smtClean="0"/>
              <a:t>05.11.2024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0FD0-FB45-5241-A455-F4E064452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7266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B84F-6B18-A94F-ABEB-01088B223635}" type="datetimeFigureOut">
              <a:rPr lang="de-DE" smtClean="0"/>
              <a:t>05.11.2024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0FD0-FB45-5241-A455-F4E064452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276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B84F-6B18-A94F-ABEB-01088B223635}" type="datetimeFigureOut">
              <a:rPr lang="de-DE" smtClean="0"/>
              <a:t>05.11.2024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70FD0-FB45-5241-A455-F4E064452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6805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5B84F-6B18-A94F-ABEB-01088B223635}" type="datetimeFigureOut">
              <a:rPr lang="de-DE" smtClean="0"/>
              <a:t>05.11.2024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70FD0-FB45-5241-A455-F4E0644525E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7257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rk.ch/neuepflegeausbildung.html" TargetMode="External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tif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795889" y="1783959"/>
            <a:ext cx="5595989" cy="2889114"/>
          </a:xfrm>
        </p:spPr>
        <p:txBody>
          <a:bodyPr anchor="b">
            <a:normAutofit/>
          </a:bodyPr>
          <a:lstStyle/>
          <a:p>
            <a:pPr algn="l"/>
            <a:r>
              <a:rPr lang="de-DE" sz="6600" dirty="0"/>
              <a:t>Wo finde ich Informationen?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746627" y="4750893"/>
            <a:ext cx="4645250" cy="1147863"/>
          </a:xfrm>
        </p:spPr>
        <p:txBody>
          <a:bodyPr anchor="t">
            <a:normAutofit/>
          </a:bodyPr>
          <a:lstStyle/>
          <a:p>
            <a:pPr algn="l"/>
            <a:r>
              <a:rPr lang="de-DE" sz="3600" dirty="0"/>
              <a:t>Für Mini-VA und VA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 rotWithShape="1">
          <a:blip r:embed="rId2"/>
          <a:srcRect r="12159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822847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567608" y="2420888"/>
            <a:ext cx="7272808" cy="864096"/>
          </a:xfrm>
          <a:noFill/>
        </p:spPr>
        <p:txBody>
          <a:bodyPr>
            <a:normAutofit/>
          </a:bodyPr>
          <a:lstStyle/>
          <a:p>
            <a:r>
              <a:rPr lang="de-CH" sz="4400" b="1" dirty="0">
                <a:solidFill>
                  <a:srgbClr val="FF0000"/>
                </a:solidFill>
              </a:rPr>
              <a:t>Was</a:t>
            </a:r>
            <a:r>
              <a:rPr lang="de-CH" sz="4400" b="1" dirty="0">
                <a:solidFill>
                  <a:schemeClr val="accent6"/>
                </a:solidFill>
              </a:rPr>
              <a:t> steht drin?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143673" y="42344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2052" name="Grafik 2" descr="lupe-160478_6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498" y="548681"/>
            <a:ext cx="1520825" cy="154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143673" y="418981"/>
            <a:ext cx="5941435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zh-CN" sz="6000" b="1" dirty="0">
                <a:latin typeface="Calibri" panose="020F0502020204030204" pitchFamily="34" charset="0"/>
                <a:ea typeface="DengXian" charset="-122"/>
                <a:cs typeface="Times New Roman" panose="02020603050405020304" pitchFamily="18" charset="0"/>
              </a:rPr>
              <a:t>Internetrecherche</a:t>
            </a:r>
            <a:endParaRPr lang="de-CH" altLang="zh-CN" sz="70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CH" altLang="zh-CN" dirty="0">
              <a:latin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146558" y="3429000"/>
            <a:ext cx="547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/>
              <a:t>#umfang</a:t>
            </a:r>
          </a:p>
          <a:p>
            <a:r>
              <a:rPr lang="de-CH" sz="2400" dirty="0"/>
              <a:t>#</a:t>
            </a:r>
            <a:r>
              <a:rPr lang="de-CH" sz="2400" dirty="0" err="1"/>
              <a:t>zielpublikum</a:t>
            </a:r>
            <a:endParaRPr lang="de-CH" sz="2400" dirty="0"/>
          </a:p>
          <a:p>
            <a:r>
              <a:rPr lang="de-CH" sz="2400" dirty="0"/>
              <a:t>#</a:t>
            </a:r>
            <a:r>
              <a:rPr lang="de-CH" sz="2400" dirty="0" err="1"/>
              <a:t>glaubwürdigkeit</a:t>
            </a:r>
            <a:endParaRPr lang="de-CH" sz="2400" dirty="0"/>
          </a:p>
          <a:p>
            <a:r>
              <a:rPr lang="de-CH" sz="2400" dirty="0"/>
              <a:t>#</a:t>
            </a:r>
            <a:r>
              <a:rPr lang="de-CH" sz="2400" dirty="0" err="1"/>
              <a:t>übereinstimmung</a:t>
            </a:r>
            <a:endParaRPr lang="de-CH" sz="2400" dirty="0"/>
          </a:p>
        </p:txBody>
      </p:sp>
    </p:spTree>
    <p:extLst>
      <p:ext uri="{BB962C8B-B14F-4D97-AF65-F5344CB8AC3E}">
        <p14:creationId xmlns:p14="http://schemas.microsoft.com/office/powerpoint/2010/main" val="167978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567608" y="2420888"/>
            <a:ext cx="7272808" cy="864096"/>
          </a:xfrm>
          <a:noFill/>
        </p:spPr>
        <p:txBody>
          <a:bodyPr>
            <a:normAutofit/>
          </a:bodyPr>
          <a:lstStyle/>
          <a:p>
            <a:r>
              <a:rPr lang="de-CH" sz="4400" b="1" dirty="0">
                <a:solidFill>
                  <a:srgbClr val="FF0000"/>
                </a:solidFill>
              </a:rPr>
              <a:t>Wie</a:t>
            </a:r>
            <a:r>
              <a:rPr lang="de-CH" sz="4400" b="1" dirty="0">
                <a:solidFill>
                  <a:schemeClr val="accent6"/>
                </a:solidFill>
              </a:rPr>
              <a:t> ist die Seite gestaltet?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143673" y="42344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2052" name="Grafik 2" descr="lupe-160478_6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498" y="548681"/>
            <a:ext cx="1520825" cy="154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143673" y="418981"/>
            <a:ext cx="5941435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zh-CN" sz="6000" b="1" dirty="0">
                <a:latin typeface="Calibri" panose="020F0502020204030204" pitchFamily="34" charset="0"/>
                <a:ea typeface="DengXian" charset="-122"/>
                <a:cs typeface="Times New Roman" panose="02020603050405020304" pitchFamily="18" charset="0"/>
              </a:rPr>
              <a:t>Internetrecherche</a:t>
            </a:r>
            <a:endParaRPr lang="de-CH" altLang="zh-CN" sz="70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CH" altLang="zh-CN" dirty="0">
              <a:latin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146558" y="3429000"/>
            <a:ext cx="5472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/>
              <a:t>#logisch</a:t>
            </a:r>
          </a:p>
          <a:p>
            <a:r>
              <a:rPr lang="de-CH" sz="2400" dirty="0"/>
              <a:t>#übersichtlich</a:t>
            </a:r>
          </a:p>
          <a:p>
            <a:r>
              <a:rPr lang="de-CH" sz="2400" dirty="0"/>
              <a:t>#</a:t>
            </a:r>
            <a:r>
              <a:rPr lang="de-CH" sz="2400" dirty="0" err="1"/>
              <a:t>rechtschreibung</a:t>
            </a:r>
            <a:endParaRPr lang="de-CH" sz="2400" dirty="0"/>
          </a:p>
          <a:p>
            <a:r>
              <a:rPr lang="de-CH" sz="2400" dirty="0"/>
              <a:t>#</a:t>
            </a:r>
            <a:r>
              <a:rPr lang="de-CH" sz="2400" dirty="0" err="1"/>
              <a:t>werbung</a:t>
            </a:r>
            <a:endParaRPr lang="de-CH" sz="2400" dirty="0"/>
          </a:p>
        </p:txBody>
      </p:sp>
    </p:spTree>
    <p:extLst>
      <p:ext uri="{BB962C8B-B14F-4D97-AF65-F5344CB8AC3E}">
        <p14:creationId xmlns:p14="http://schemas.microsoft.com/office/powerpoint/2010/main" val="295287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 fontScale="90000"/>
          </a:bodyPr>
          <a:lstStyle/>
          <a:p>
            <a:r>
              <a:rPr lang="de-DE" sz="3700" dirty="0"/>
              <a:t>Fragen Sie „Frau Google“</a:t>
            </a:r>
            <a:r>
              <a:rPr lang="mr-IN" sz="3700" dirty="0"/>
              <a:t>…</a:t>
            </a:r>
            <a:br>
              <a:rPr lang="de-CH" sz="3700" dirty="0"/>
            </a:br>
            <a:r>
              <a:rPr lang="de-CH" sz="3700" dirty="0"/>
              <a:t> </a:t>
            </a:r>
            <a:br>
              <a:rPr lang="de-CH" sz="3700" dirty="0"/>
            </a:br>
            <a:r>
              <a:rPr lang="de-CH" sz="3700" dirty="0"/>
              <a:t>und andere Leute auch!</a:t>
            </a:r>
            <a:endParaRPr lang="de-DE" sz="3700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 fontScale="92500" lnSpcReduction="20000"/>
          </a:bodyPr>
          <a:lstStyle/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de-DE" sz="1800" dirty="0"/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Gibt es eine Beratungsstelle, die Auskunft geben könnte? (</a:t>
            </a:r>
            <a:r>
              <a:rPr lang="de-DE" dirty="0" err="1"/>
              <a:t>homepage</a:t>
            </a:r>
            <a:r>
              <a:rPr lang="de-DE" dirty="0"/>
              <a:t>?)</a:t>
            </a: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Gibt es Experten oder Expertinnen dazu?</a:t>
            </a:r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defTabSz="91440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dirty="0"/>
              <a:t>Gibt es ein gutes Buch oder einen Zeitungsartikel mit Hinweisen?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 rotWithShape="1">
          <a:blip r:embed="rId2"/>
          <a:srcRect l="22175" r="28116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616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de-DE" dirty="0"/>
              <a:t>Gute Seite?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4A809D5-3600-46D4-A466-67F2349A5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55321" y="2316480"/>
            <a:ext cx="5120113" cy="3720782"/>
          </a:xfrm>
        </p:spPr>
        <p:txBody>
          <a:bodyPr>
            <a:noAutofit/>
          </a:bodyPr>
          <a:lstStyle/>
          <a:p>
            <a:r>
              <a:rPr lang="de-DE" dirty="0"/>
              <a:t>WER </a:t>
            </a:r>
            <a:r>
              <a:rPr lang="de-DE" dirty="0" err="1"/>
              <a:t>hats</a:t>
            </a:r>
            <a:r>
              <a:rPr lang="de-DE" dirty="0"/>
              <a:t> geschrieben?</a:t>
            </a:r>
          </a:p>
          <a:p>
            <a:endParaRPr lang="de-DE" dirty="0"/>
          </a:p>
          <a:p>
            <a:r>
              <a:rPr lang="de-DE" dirty="0"/>
              <a:t>WAS steht geschrieben?</a:t>
            </a:r>
          </a:p>
          <a:p>
            <a:endParaRPr lang="de-DE" dirty="0"/>
          </a:p>
          <a:p>
            <a:r>
              <a:rPr lang="de-DE" dirty="0"/>
              <a:t>WIE geschrieben?</a:t>
            </a:r>
          </a:p>
          <a:p>
            <a:endParaRPr lang="de-DE" dirty="0"/>
          </a:p>
          <a:p>
            <a:r>
              <a:rPr lang="de-DE" dirty="0"/>
              <a:t>Wann geschrieben?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 rotWithShape="1">
          <a:blip r:embed="rId2"/>
          <a:srcRect l="19947" r="25740" b="-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540931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de-DE" sz="4100" dirty="0"/>
              <a:t>Nicht Wissen „stehlen“, immer Quellen angeben: 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Bild 3"/>
          <p:cNvPicPr>
            <a:picLocks noChangeAspect="1"/>
          </p:cNvPicPr>
          <p:nvPr/>
        </p:nvPicPr>
        <p:blipFill rotWithShape="1">
          <a:blip r:embed="rId2"/>
          <a:srcRect b="9631"/>
          <a:stretch/>
        </p:blipFill>
        <p:spPr>
          <a:xfrm>
            <a:off x="126609" y="2811103"/>
            <a:ext cx="4353894" cy="3005135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55354" y="2682433"/>
            <a:ext cx="6282169" cy="3215749"/>
          </a:xfrm>
        </p:spPr>
        <p:txBody>
          <a:bodyPr>
            <a:normAutofit/>
          </a:bodyPr>
          <a:lstStyle/>
          <a:p>
            <a:r>
              <a:rPr lang="de-DE" dirty="0"/>
              <a:t>WER hat WANN, WAS, WO geschrieben</a:t>
            </a:r>
          </a:p>
          <a:p>
            <a:r>
              <a:rPr lang="de-DE" dirty="0"/>
              <a:t>Name </a:t>
            </a:r>
            <a:r>
              <a:rPr lang="de-DE" dirty="0" err="1"/>
              <a:t>AutorIn</a:t>
            </a:r>
            <a:r>
              <a:rPr lang="de-DE" dirty="0"/>
              <a:t>, Datum, Titel, URL</a:t>
            </a:r>
          </a:p>
          <a:p>
            <a:pPr marL="0" indent="0">
              <a:buNone/>
            </a:pPr>
            <a:r>
              <a:rPr lang="de-DE" dirty="0"/>
              <a:t>Beispiel</a:t>
            </a:r>
          </a:p>
          <a:p>
            <a:r>
              <a:rPr lang="de-DE" dirty="0"/>
              <a:t>SRK (2019): Neue Pflegeausbildung. </a:t>
            </a:r>
            <a:r>
              <a:rPr lang="de-DE" dirty="0">
                <a:hlinkClick r:id="rId3"/>
              </a:rPr>
              <a:t>www.srk.ch/neuepflegeausbildung.html</a:t>
            </a:r>
            <a:endParaRPr lang="de-DE" dirty="0"/>
          </a:p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7105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A34C3A5-BE65-4920-8A29-CC679AB5E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543" y="604911"/>
            <a:ext cx="5561996" cy="5448755"/>
          </a:xfrm>
        </p:spPr>
        <p:txBody>
          <a:bodyPr anchor="t">
            <a:normAutofit/>
          </a:bodyPr>
          <a:lstStyle/>
          <a:p>
            <a:r>
              <a:rPr lang="en-US" sz="4800" dirty="0"/>
              <a:t>Gut </a:t>
            </a:r>
            <a:r>
              <a:rPr lang="en-US" sz="4800" dirty="0" err="1"/>
              <a:t>suchen</a:t>
            </a:r>
            <a:endParaRPr lang="en-US" sz="4800" dirty="0"/>
          </a:p>
          <a:p>
            <a:endParaRPr lang="en-US" sz="4800" dirty="0"/>
          </a:p>
          <a:p>
            <a:r>
              <a:rPr lang="en-US" sz="4800" dirty="0" err="1"/>
              <a:t>Gefundenes</a:t>
            </a:r>
            <a:r>
              <a:rPr lang="en-US" sz="4800" dirty="0"/>
              <a:t> </a:t>
            </a:r>
            <a:r>
              <a:rPr lang="en-US" sz="4800" dirty="0" err="1"/>
              <a:t>bewerten</a:t>
            </a:r>
            <a:endParaRPr lang="en-US" sz="4800" dirty="0"/>
          </a:p>
          <a:p>
            <a:endParaRPr lang="en-US" sz="4800" dirty="0"/>
          </a:p>
          <a:p>
            <a:r>
              <a:rPr lang="en-US" sz="4800" dirty="0" err="1"/>
              <a:t>Quellen</a:t>
            </a:r>
            <a:r>
              <a:rPr lang="en-US" sz="4800" dirty="0"/>
              <a:t> </a:t>
            </a:r>
            <a:r>
              <a:rPr lang="en-US" sz="4800" dirty="0" err="1"/>
              <a:t>angeben</a:t>
            </a:r>
            <a:endParaRPr lang="en-US" sz="4800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C99A8FB7-A79B-4BC9-9D56-B79587F6AA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04761" y="2650637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23893E2-3349-46D7-A7AA-B9E447957F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96859" y="0"/>
            <a:ext cx="4198060" cy="3650200"/>
          </a:xfrm>
          <a:custGeom>
            <a:avLst/>
            <a:gdLst>
              <a:gd name="connsiteX0" fmla="*/ 262846 w 4198060"/>
              <a:gd name="connsiteY0" fmla="*/ 0 h 3650200"/>
              <a:gd name="connsiteX1" fmla="*/ 4198060 w 4198060"/>
              <a:gd name="connsiteY1" fmla="*/ 0 h 3650200"/>
              <a:gd name="connsiteX2" fmla="*/ 4198060 w 4198060"/>
              <a:gd name="connsiteY2" fmla="*/ 3021648 h 3650200"/>
              <a:gd name="connsiteX3" fmla="*/ 4142653 w 4198060"/>
              <a:gd name="connsiteY3" fmla="*/ 3072005 h 3650200"/>
              <a:gd name="connsiteX4" fmla="*/ 2532040 w 4198060"/>
              <a:gd name="connsiteY4" fmla="*/ 3650200 h 3650200"/>
              <a:gd name="connsiteX5" fmla="*/ 0 w 4198060"/>
              <a:gd name="connsiteY5" fmla="*/ 1118160 h 3650200"/>
              <a:gd name="connsiteX6" fmla="*/ 198981 w 4198060"/>
              <a:gd name="connsiteY6" fmla="*/ 132576 h 365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8060" h="3650200">
                <a:moveTo>
                  <a:pt x="262846" y="0"/>
                </a:moveTo>
                <a:lnTo>
                  <a:pt x="4198060" y="0"/>
                </a:lnTo>
                <a:lnTo>
                  <a:pt x="4198060" y="3021648"/>
                </a:lnTo>
                <a:lnTo>
                  <a:pt x="4142653" y="3072005"/>
                </a:lnTo>
                <a:cubicBezTo>
                  <a:pt x="3704967" y="3433216"/>
                  <a:pt x="3143843" y="3650200"/>
                  <a:pt x="2532040" y="3650200"/>
                </a:cubicBezTo>
                <a:cubicBezTo>
                  <a:pt x="1133633" y="3650200"/>
                  <a:pt x="0" y="2516567"/>
                  <a:pt x="0" y="1118160"/>
                </a:cubicBezTo>
                <a:cubicBezTo>
                  <a:pt x="0" y="768558"/>
                  <a:pt x="70852" y="435505"/>
                  <a:pt x="198981" y="132576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 rotWithShape="1">
          <a:blip r:embed="rId2"/>
          <a:srcRect l="3683" r="19940" b="1"/>
          <a:stretch/>
        </p:blipFill>
        <p:spPr>
          <a:xfrm>
            <a:off x="5969353" y="2815228"/>
            <a:ext cx="2788920" cy="2788920"/>
          </a:xfrm>
          <a:custGeom>
            <a:avLst/>
            <a:gdLst>
              <a:gd name="connsiteX0" fmla="*/ 1440180 w 2880360"/>
              <a:gd name="connsiteY0" fmla="*/ 0 h 2880360"/>
              <a:gd name="connsiteX1" fmla="*/ 2880360 w 2880360"/>
              <a:gd name="connsiteY1" fmla="*/ 1440180 h 2880360"/>
              <a:gd name="connsiteX2" fmla="*/ 1440180 w 2880360"/>
              <a:gd name="connsiteY2" fmla="*/ 2880360 h 2880360"/>
              <a:gd name="connsiteX3" fmla="*/ 0 w 2880360"/>
              <a:gd name="connsiteY3" fmla="*/ 1440180 h 2880360"/>
              <a:gd name="connsiteX4" fmla="*/ 1440180 w 2880360"/>
              <a:gd name="connsiteY4" fmla="*/ 0 h 2880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</p:spPr>
      </p:pic>
      <p:pic>
        <p:nvPicPr>
          <p:cNvPr id="5" name="Bild 4"/>
          <p:cNvPicPr>
            <a:picLocks noChangeAspect="1"/>
          </p:cNvPicPr>
          <p:nvPr/>
        </p:nvPicPr>
        <p:blipFill rotWithShape="1">
          <a:blip r:embed="rId3"/>
          <a:srcRect l="12968" r="18761" b="-1"/>
          <a:stretch/>
        </p:blipFill>
        <p:spPr>
          <a:xfrm>
            <a:off x="8160603" y="2"/>
            <a:ext cx="4034316" cy="3486455"/>
          </a:xfrm>
          <a:custGeom>
            <a:avLst/>
            <a:gdLst>
              <a:gd name="connsiteX0" fmla="*/ 280681 w 4034316"/>
              <a:gd name="connsiteY0" fmla="*/ 0 h 3486455"/>
              <a:gd name="connsiteX1" fmla="*/ 4034316 w 4034316"/>
              <a:gd name="connsiteY1" fmla="*/ 0 h 3486455"/>
              <a:gd name="connsiteX2" fmla="*/ 4034316 w 4034316"/>
              <a:gd name="connsiteY2" fmla="*/ 2800630 h 3486455"/>
              <a:gd name="connsiteX3" fmla="*/ 3874752 w 4034316"/>
              <a:gd name="connsiteY3" fmla="*/ 2945652 h 3486455"/>
              <a:gd name="connsiteX4" fmla="*/ 2368296 w 4034316"/>
              <a:gd name="connsiteY4" fmla="*/ 3486455 h 3486455"/>
              <a:gd name="connsiteX5" fmla="*/ 0 w 4034316"/>
              <a:gd name="connsiteY5" fmla="*/ 1118159 h 3486455"/>
              <a:gd name="connsiteX6" fmla="*/ 186113 w 4034316"/>
              <a:gd name="connsiteY6" fmla="*/ 196311 h 3486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34316" h="3486455">
                <a:moveTo>
                  <a:pt x="280681" y="0"/>
                </a:moveTo>
                <a:lnTo>
                  <a:pt x="4034316" y="0"/>
                </a:lnTo>
                <a:lnTo>
                  <a:pt x="4034316" y="2800630"/>
                </a:lnTo>
                <a:lnTo>
                  <a:pt x="3874752" y="2945652"/>
                </a:lnTo>
                <a:cubicBezTo>
                  <a:pt x="3465371" y="3283503"/>
                  <a:pt x="2940535" y="3486455"/>
                  <a:pt x="2368296" y="3486455"/>
                </a:cubicBezTo>
                <a:cubicBezTo>
                  <a:pt x="1060322" y="3486455"/>
                  <a:pt x="0" y="2426133"/>
                  <a:pt x="0" y="1118159"/>
                </a:cubicBezTo>
                <a:cubicBezTo>
                  <a:pt x="0" y="791166"/>
                  <a:pt x="66270" y="479650"/>
                  <a:pt x="186113" y="196311"/>
                </a:cubicBezTo>
                <a:close/>
              </a:path>
            </a:pathLst>
          </a:custGeom>
        </p:spPr>
      </p:pic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2B7592FE-10D1-4664-B623-353F47C8D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8132" y="4032250"/>
            <a:ext cx="3303868" cy="2825750"/>
          </a:xfrm>
          <a:custGeom>
            <a:avLst/>
            <a:gdLst>
              <a:gd name="connsiteX0" fmla="*/ 1888600 w 3303868"/>
              <a:gd name="connsiteY0" fmla="*/ 0 h 2825750"/>
              <a:gd name="connsiteX1" fmla="*/ 3224042 w 3303868"/>
              <a:gd name="connsiteY1" fmla="*/ 553158 h 2825750"/>
              <a:gd name="connsiteX2" fmla="*/ 3303868 w 3303868"/>
              <a:gd name="connsiteY2" fmla="*/ 640989 h 2825750"/>
              <a:gd name="connsiteX3" fmla="*/ 3303868 w 3303868"/>
              <a:gd name="connsiteY3" fmla="*/ 2825750 h 2825750"/>
              <a:gd name="connsiteX4" fmla="*/ 250380 w 3303868"/>
              <a:gd name="connsiteY4" fmla="*/ 2825750 h 2825750"/>
              <a:gd name="connsiteX5" fmla="*/ 227944 w 3303868"/>
              <a:gd name="connsiteY5" fmla="*/ 2788819 h 2825750"/>
              <a:gd name="connsiteX6" fmla="*/ 0 w 3303868"/>
              <a:gd name="connsiteY6" fmla="*/ 1888600 h 2825750"/>
              <a:gd name="connsiteX7" fmla="*/ 1888600 w 3303868"/>
              <a:gd name="connsiteY7" fmla="*/ 0 h 282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3868" h="2825750">
                <a:moveTo>
                  <a:pt x="1888600" y="0"/>
                </a:moveTo>
                <a:cubicBezTo>
                  <a:pt x="2410123" y="0"/>
                  <a:pt x="2882273" y="211389"/>
                  <a:pt x="3224042" y="553158"/>
                </a:cubicBezTo>
                <a:lnTo>
                  <a:pt x="3303868" y="640989"/>
                </a:lnTo>
                <a:lnTo>
                  <a:pt x="3303868" y="2825750"/>
                </a:lnTo>
                <a:lnTo>
                  <a:pt x="250380" y="2825750"/>
                </a:lnTo>
                <a:lnTo>
                  <a:pt x="227944" y="2788819"/>
                </a:lnTo>
                <a:cubicBezTo>
                  <a:pt x="82574" y="2521217"/>
                  <a:pt x="0" y="2214552"/>
                  <a:pt x="0" y="1888600"/>
                </a:cubicBezTo>
                <a:cubicBezTo>
                  <a:pt x="0" y="845555"/>
                  <a:pt x="845555" y="0"/>
                  <a:pt x="188860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nhaltsplatzhalter 3"/>
          <p:cNvPicPr>
            <a:picLocks noChangeAspect="1"/>
          </p:cNvPicPr>
          <p:nvPr/>
        </p:nvPicPr>
        <p:blipFill rotWithShape="1">
          <a:blip r:embed="rId4"/>
          <a:srcRect l="15179" r="21116" b="-4"/>
          <a:stretch/>
        </p:blipFill>
        <p:spPr>
          <a:xfrm>
            <a:off x="9053088" y="4197217"/>
            <a:ext cx="3138912" cy="2660795"/>
          </a:xfrm>
          <a:custGeom>
            <a:avLst/>
            <a:gdLst>
              <a:gd name="connsiteX0" fmla="*/ 1723644 w 3138912"/>
              <a:gd name="connsiteY0" fmla="*/ 0 h 2660795"/>
              <a:gd name="connsiteX1" fmla="*/ 3053691 w 3138912"/>
              <a:gd name="connsiteY1" fmla="*/ 627247 h 2660795"/>
              <a:gd name="connsiteX2" fmla="*/ 3138912 w 3138912"/>
              <a:gd name="connsiteY2" fmla="*/ 741211 h 2660795"/>
              <a:gd name="connsiteX3" fmla="*/ 3138912 w 3138912"/>
              <a:gd name="connsiteY3" fmla="*/ 2660795 h 2660795"/>
              <a:gd name="connsiteX4" fmla="*/ 278239 w 3138912"/>
              <a:gd name="connsiteY4" fmla="*/ 2660795 h 2660795"/>
              <a:gd name="connsiteX5" fmla="*/ 208035 w 3138912"/>
              <a:gd name="connsiteY5" fmla="*/ 2545235 h 2660795"/>
              <a:gd name="connsiteX6" fmla="*/ 0 w 3138912"/>
              <a:gd name="connsiteY6" fmla="*/ 1723644 h 2660795"/>
              <a:gd name="connsiteX7" fmla="*/ 1723644 w 3138912"/>
              <a:gd name="connsiteY7" fmla="*/ 0 h 2660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38912" h="2660795">
                <a:moveTo>
                  <a:pt x="1723644" y="0"/>
                </a:moveTo>
                <a:cubicBezTo>
                  <a:pt x="2259111" y="0"/>
                  <a:pt x="2737550" y="244172"/>
                  <a:pt x="3053691" y="627247"/>
                </a:cubicBezTo>
                <a:lnTo>
                  <a:pt x="3138912" y="741211"/>
                </a:lnTo>
                <a:lnTo>
                  <a:pt x="3138912" y="2660795"/>
                </a:lnTo>
                <a:lnTo>
                  <a:pt x="278239" y="2660795"/>
                </a:lnTo>
                <a:lnTo>
                  <a:pt x="208035" y="2545235"/>
                </a:lnTo>
                <a:cubicBezTo>
                  <a:pt x="75362" y="2301006"/>
                  <a:pt x="0" y="2021126"/>
                  <a:pt x="0" y="1723644"/>
                </a:cubicBezTo>
                <a:cubicBezTo>
                  <a:pt x="0" y="771702"/>
                  <a:pt x="771702" y="0"/>
                  <a:pt x="172364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820345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Zusatzinfo </a:t>
            </a:r>
            <a:r>
              <a:rPr lang="de-CH"/>
              <a:t>wenn nötig: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81631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143673" y="42344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2052" name="Grafik 2" descr="lupe-160478_6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466" y="1484785"/>
            <a:ext cx="1520825" cy="154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855641" y="1355085"/>
            <a:ext cx="5941435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zh-CN" sz="6000" b="1" dirty="0">
                <a:latin typeface="Calibri" panose="020F0502020204030204" pitchFamily="34" charset="0"/>
                <a:ea typeface="DengXian" charset="-122"/>
                <a:cs typeface="Times New Roman" panose="02020603050405020304" pitchFamily="18" charset="0"/>
              </a:rPr>
              <a:t>Internetrecherche</a:t>
            </a:r>
            <a:endParaRPr lang="de-CH" altLang="zh-CN" sz="70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CH" altLang="zh-CN" dirty="0">
              <a:latin typeface="Arial" panose="020B0604020202020204" pitchFamily="34" charset="0"/>
            </a:endParaRP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665" y="3316908"/>
            <a:ext cx="5711841" cy="237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682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567608" y="2420888"/>
            <a:ext cx="7488832" cy="864096"/>
          </a:xfrm>
          <a:noFill/>
        </p:spPr>
        <p:txBody>
          <a:bodyPr>
            <a:normAutofit/>
          </a:bodyPr>
          <a:lstStyle/>
          <a:p>
            <a:r>
              <a:rPr lang="de-CH" sz="4400" b="1" dirty="0">
                <a:solidFill>
                  <a:srgbClr val="FF0000"/>
                </a:solidFill>
              </a:rPr>
              <a:t>Wer</a:t>
            </a:r>
            <a:r>
              <a:rPr lang="de-CH" sz="4400" b="1" dirty="0">
                <a:solidFill>
                  <a:schemeClr val="accent6"/>
                </a:solidFill>
              </a:rPr>
              <a:t> steckt dahinter?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143673" y="42344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2052" name="Grafik 2" descr="lupe-160478_6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498" y="548681"/>
            <a:ext cx="1520825" cy="154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143673" y="418981"/>
            <a:ext cx="5941435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zh-CN" sz="6000" b="1" dirty="0">
                <a:latin typeface="Calibri" panose="020F0502020204030204" pitchFamily="34" charset="0"/>
                <a:ea typeface="DengXian" charset="-122"/>
                <a:cs typeface="Times New Roman" panose="02020603050405020304" pitchFamily="18" charset="0"/>
              </a:rPr>
              <a:t>Internetrecherche</a:t>
            </a:r>
            <a:endParaRPr lang="de-CH" altLang="zh-CN" sz="70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CH" altLang="zh-CN" dirty="0">
              <a:latin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146558" y="3429000"/>
            <a:ext cx="54726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/>
              <a:t>#privat</a:t>
            </a:r>
          </a:p>
          <a:p>
            <a:r>
              <a:rPr lang="de-CH" sz="2400" dirty="0"/>
              <a:t>#kommerziell</a:t>
            </a:r>
          </a:p>
          <a:p>
            <a:r>
              <a:rPr lang="de-CH" sz="2400" dirty="0"/>
              <a:t>#wissenschaftlich</a:t>
            </a:r>
          </a:p>
          <a:p>
            <a:r>
              <a:rPr lang="de-CH" sz="2400" dirty="0"/>
              <a:t>#</a:t>
            </a:r>
            <a:r>
              <a:rPr lang="de-CH" sz="2400" dirty="0" err="1"/>
              <a:t>organisation</a:t>
            </a:r>
            <a:endParaRPr lang="de-CH" sz="2400" dirty="0"/>
          </a:p>
          <a:p>
            <a:r>
              <a:rPr lang="de-CH" sz="2400" dirty="0"/>
              <a:t>#</a:t>
            </a:r>
            <a:r>
              <a:rPr lang="de-CH" sz="2400" dirty="0" err="1"/>
              <a:t>forum</a:t>
            </a:r>
            <a:endParaRPr lang="de-CH" sz="2400" dirty="0"/>
          </a:p>
          <a:p>
            <a:r>
              <a:rPr lang="de-CH" sz="2400" dirty="0"/>
              <a:t>#</a:t>
            </a:r>
            <a:r>
              <a:rPr lang="de-CH" sz="2400" dirty="0" err="1"/>
              <a:t>chat</a:t>
            </a:r>
            <a:endParaRPr lang="de-CH" sz="2400" dirty="0"/>
          </a:p>
          <a:p>
            <a:r>
              <a:rPr lang="de-CH" sz="2400" b="1" dirty="0"/>
              <a:t>#</a:t>
            </a:r>
            <a:r>
              <a:rPr lang="de-CH" sz="2400" b="1" dirty="0" err="1"/>
              <a:t>impressum</a:t>
            </a:r>
            <a:endParaRPr lang="de-CH" sz="2400" b="1" dirty="0"/>
          </a:p>
        </p:txBody>
      </p:sp>
    </p:spTree>
    <p:extLst>
      <p:ext uri="{BB962C8B-B14F-4D97-AF65-F5344CB8AC3E}">
        <p14:creationId xmlns:p14="http://schemas.microsoft.com/office/powerpoint/2010/main" val="156445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2567608" y="2420888"/>
            <a:ext cx="7272808" cy="864096"/>
          </a:xfrm>
          <a:noFill/>
        </p:spPr>
        <p:txBody>
          <a:bodyPr>
            <a:normAutofit fontScale="92500"/>
          </a:bodyPr>
          <a:lstStyle/>
          <a:p>
            <a:r>
              <a:rPr lang="de-CH" sz="4400" b="1" dirty="0">
                <a:solidFill>
                  <a:srgbClr val="FF0000"/>
                </a:solidFill>
              </a:rPr>
              <a:t>Wann</a:t>
            </a:r>
            <a:r>
              <a:rPr lang="de-CH" sz="4400" b="1" dirty="0">
                <a:solidFill>
                  <a:schemeClr val="accent6"/>
                </a:solidFill>
              </a:rPr>
              <a:t> wurde die Seite erstellt?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3143673" y="42344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2052" name="Grafik 2" descr="lupe-160478_6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498" y="548681"/>
            <a:ext cx="1520825" cy="1541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143673" y="418981"/>
            <a:ext cx="5941435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zh-CN" sz="6000" b="1" dirty="0">
                <a:latin typeface="Calibri" panose="020F0502020204030204" pitchFamily="34" charset="0"/>
                <a:ea typeface="DengXian" charset="-122"/>
                <a:cs typeface="Times New Roman" panose="02020603050405020304" pitchFamily="18" charset="0"/>
              </a:rPr>
              <a:t>Internetrecherche</a:t>
            </a:r>
            <a:endParaRPr lang="de-CH" altLang="zh-CN" sz="700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de-CH" altLang="zh-CN" dirty="0">
              <a:latin typeface="Arial" panose="020B0604020202020204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3146558" y="3429001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/>
              <a:t>#aktualisiert</a:t>
            </a:r>
          </a:p>
          <a:p>
            <a:r>
              <a:rPr lang="de-CH" sz="2400" dirty="0"/>
              <a:t>#veraltet</a:t>
            </a:r>
          </a:p>
        </p:txBody>
      </p:sp>
    </p:spTree>
    <p:extLst>
      <p:ext uri="{BB962C8B-B14F-4D97-AF65-F5344CB8AC3E}">
        <p14:creationId xmlns:p14="http://schemas.microsoft.com/office/powerpoint/2010/main" val="3271615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build="p"/>
    </p:bld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</Words>
  <Application>Microsoft Office PowerPoint</Application>
  <PresentationFormat>Breitbild</PresentationFormat>
  <Paragraphs>55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Office-Design</vt:lpstr>
      <vt:lpstr>Wo finde ich Informationen?</vt:lpstr>
      <vt:lpstr>Fragen Sie „Frau Google“…   und andere Leute auch!</vt:lpstr>
      <vt:lpstr>Gute Seite? </vt:lpstr>
      <vt:lpstr>Nicht Wissen „stehlen“, immer Quellen angeben: </vt:lpstr>
      <vt:lpstr>PowerPoint-Präsentation</vt:lpstr>
      <vt:lpstr>Zusatzinfo wenn nötig: 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 finde ich Informationen?</dc:title>
  <dc:creator>Giovanoli Paola</dc:creator>
  <cp:lastModifiedBy>Giovanoli Paola</cp:lastModifiedBy>
  <cp:revision>6</cp:revision>
  <cp:lastPrinted>2024-11-05T15:11:34Z</cp:lastPrinted>
  <dcterms:created xsi:type="dcterms:W3CDTF">2019-05-01T18:21:37Z</dcterms:created>
  <dcterms:modified xsi:type="dcterms:W3CDTF">2024-11-05T15:11:36Z</dcterms:modified>
</cp:coreProperties>
</file>