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80" r:id="rId3"/>
    <p:sldId id="281" r:id="rId4"/>
    <p:sldId id="282" r:id="rId5"/>
    <p:sldId id="283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647" autoAdjust="0"/>
    <p:restoredTop sz="94671"/>
  </p:normalViewPr>
  <p:slideViewPr>
    <p:cSldViewPr snapToGrid="0">
      <p:cViewPr varScale="1">
        <p:scale>
          <a:sx n="91" d="100"/>
          <a:sy n="91" d="100"/>
        </p:scale>
        <p:origin x="9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C9FBFE-D524-4C5E-8659-CED3DB4881B6}" type="datetimeFigureOut">
              <a:rPr lang="de-CH" smtClean="0"/>
              <a:t>01.04.2020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A52DA-91F9-4B57-A785-0A8C257CDEE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47748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‹Nr.›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cap="none" dirty="0" smtClean="0"/>
              <a:t>Ehe und Kinder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 smtClean="0"/>
              <a:t>Familienrecht im Gesetz und im Alltag</a:t>
            </a:r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2288" y="0"/>
            <a:ext cx="3139712" cy="1530229"/>
          </a:xfrm>
          <a:prstGeom prst="rect">
            <a:avLst/>
          </a:prstGeom>
        </p:spPr>
      </p:pic>
      <p:pic>
        <p:nvPicPr>
          <p:cNvPr id="8" name="Sound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99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82"/>
    </mc:Choice>
    <mc:Fallback xmlns="">
      <p:transition spd="slow" advTm="125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altLang="de-DE" cap="none" dirty="0" smtClean="0"/>
              <a:t>wenn Kinder dazukommen…</a:t>
            </a:r>
            <a:endParaRPr lang="de-DE" altLang="de-DE" cap="none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6112" y="1315451"/>
            <a:ext cx="4047365" cy="5154769"/>
          </a:xfrm>
          <a:prstGeom prst="rect">
            <a:avLst/>
          </a:prstGeom>
        </p:spPr>
      </p:pic>
      <p:pic>
        <p:nvPicPr>
          <p:cNvPr id="5" name="Sound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08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53"/>
    </mc:Choice>
    <mc:Fallback xmlns="">
      <p:transition spd="slow" advTm="138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altLang="de-DE" cap="none" dirty="0"/>
              <a:t>H</a:t>
            </a:r>
            <a:r>
              <a:rPr lang="de-CH" altLang="de-DE" cap="none" dirty="0" smtClean="0"/>
              <a:t>istorisches</a:t>
            </a:r>
            <a:endParaRPr lang="de-DE" altLang="de-DE" cap="none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1678" y="1507959"/>
            <a:ext cx="10178322" cy="4371634"/>
          </a:xfrm>
        </p:spPr>
        <p:txBody>
          <a:bodyPr>
            <a:noAutofit/>
          </a:bodyPr>
          <a:lstStyle/>
          <a:p>
            <a:pPr eaLnBrk="1" hangingPunct="1"/>
            <a:r>
              <a:rPr lang="de-CH" altLang="de-DE" sz="2400" b="1" dirty="0" smtClean="0"/>
              <a:t>Quelle ZGB von </a:t>
            </a:r>
            <a:r>
              <a:rPr lang="de-CH" altLang="de-DE" sz="2400" b="1" dirty="0" smtClean="0">
                <a:solidFill>
                  <a:srgbClr val="FF0000"/>
                </a:solidFill>
              </a:rPr>
              <a:t>1958</a:t>
            </a:r>
            <a:r>
              <a:rPr lang="de-CH" altLang="de-DE" sz="2400" b="1" dirty="0" smtClean="0"/>
              <a:t>:</a:t>
            </a:r>
          </a:p>
          <a:p>
            <a:pPr eaLnBrk="1" hangingPunct="1">
              <a:buFontTx/>
              <a:buNone/>
            </a:pPr>
            <a:endParaRPr lang="de-CH" altLang="de-DE" sz="2400" b="1" dirty="0" smtClean="0"/>
          </a:p>
          <a:p>
            <a:pPr eaLnBrk="1" hangingPunct="1"/>
            <a:r>
              <a:rPr lang="de-CH" altLang="de-DE" sz="3200" dirty="0"/>
              <a:t>Während der Ehe üben die Eltern die elterliche </a:t>
            </a:r>
            <a:r>
              <a:rPr lang="de-CH" altLang="de-DE" sz="3200" b="1" dirty="0"/>
              <a:t>Gewalt</a:t>
            </a:r>
            <a:r>
              <a:rPr lang="de-CH" altLang="de-DE" sz="3200" dirty="0"/>
              <a:t> gemeinsam aus. Sind die Eltern nicht einig entscheidet der Vater.</a:t>
            </a:r>
          </a:p>
          <a:p>
            <a:pPr eaLnBrk="1" hangingPunct="1"/>
            <a:r>
              <a:rPr lang="de-CH" altLang="de-DE" sz="3200" dirty="0"/>
              <a:t>Die Ausbildung der Kinder in einem Beruf erfolgt nach den Anordnungen der Eltern.</a:t>
            </a:r>
          </a:p>
          <a:p>
            <a:pPr eaLnBrk="1" hangingPunct="1"/>
            <a:r>
              <a:rPr lang="de-CH" altLang="de-DE" sz="3200" dirty="0"/>
              <a:t>Die Anerkennung eines im Ehebruch erzeugten Kindes ist ausgeschlossen.</a:t>
            </a:r>
            <a:endParaRPr lang="de-DE" altLang="de-DE" sz="3200" dirty="0"/>
          </a:p>
        </p:txBody>
      </p:sp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87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262"/>
    </mc:Choice>
    <mc:Fallback xmlns="">
      <p:transition spd="slow" advTm="402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altLang="de-DE" cap="none" dirty="0" smtClean="0"/>
              <a:t>Wie entsteht ein Kindsverhältnis </a:t>
            </a:r>
            <a:r>
              <a:rPr lang="de-CH" altLang="de-DE" dirty="0" smtClean="0"/>
              <a:t>(ZGB 252-269)</a:t>
            </a:r>
            <a:endParaRPr lang="de-DE" altLang="de-DE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1678" y="1812598"/>
            <a:ext cx="10178322" cy="5045402"/>
          </a:xfrm>
        </p:spPr>
        <p:txBody>
          <a:bodyPr>
            <a:normAutofit/>
          </a:bodyPr>
          <a:lstStyle/>
          <a:p>
            <a:pPr eaLnBrk="1" hangingPunct="1"/>
            <a:r>
              <a:rPr lang="de-CH" altLang="de-DE" sz="3600" dirty="0" smtClean="0"/>
              <a:t>Mutter wird frau: </a:t>
            </a:r>
            <a:r>
              <a:rPr lang="de-CH" altLang="de-DE" sz="2800" dirty="0" smtClean="0"/>
              <a:t>	</a:t>
            </a:r>
            <a:r>
              <a:rPr lang="de-CH" altLang="de-DE" sz="3600" dirty="0" smtClean="0"/>
              <a:t>Durch Geburt oder Adoption.</a:t>
            </a:r>
          </a:p>
          <a:p>
            <a:pPr eaLnBrk="1" hangingPunct="1"/>
            <a:endParaRPr lang="de-CH" altLang="de-DE" sz="3600" dirty="0" smtClean="0"/>
          </a:p>
          <a:p>
            <a:pPr eaLnBrk="1" hangingPunct="1"/>
            <a:r>
              <a:rPr lang="de-CH" altLang="de-DE" sz="3600" dirty="0" smtClean="0"/>
              <a:t>Vater wird man: 	Durch Geburt während Ehe</a:t>
            </a:r>
          </a:p>
          <a:p>
            <a:pPr eaLnBrk="1" hangingPunct="1">
              <a:buFontTx/>
              <a:buNone/>
            </a:pPr>
            <a:r>
              <a:rPr lang="de-CH" altLang="de-DE" sz="3600" dirty="0" smtClean="0"/>
              <a:t>					Durch Adoption</a:t>
            </a:r>
          </a:p>
          <a:p>
            <a:pPr eaLnBrk="1" hangingPunct="1">
              <a:buFontTx/>
              <a:buNone/>
            </a:pPr>
            <a:r>
              <a:rPr lang="de-CH" altLang="de-DE" sz="3600" dirty="0" smtClean="0"/>
              <a:t>					Durch Anerkennung (vom Vater)</a:t>
            </a:r>
          </a:p>
          <a:p>
            <a:pPr eaLnBrk="1" hangingPunct="1">
              <a:buFontTx/>
              <a:buNone/>
            </a:pPr>
            <a:r>
              <a:rPr lang="de-CH" altLang="de-DE" sz="3600" dirty="0" smtClean="0"/>
              <a:t>					Durch Vaterschaftsklage </a:t>
            </a:r>
          </a:p>
          <a:p>
            <a:pPr eaLnBrk="1" hangingPunct="1">
              <a:buFontTx/>
              <a:buNone/>
            </a:pPr>
            <a:r>
              <a:rPr lang="de-CH" altLang="de-DE" sz="3600" dirty="0"/>
              <a:t>	</a:t>
            </a:r>
            <a:r>
              <a:rPr lang="de-CH" altLang="de-DE" sz="3600" dirty="0" smtClean="0"/>
              <a:t>				(vom Kind oder der Mutter)</a:t>
            </a:r>
            <a:endParaRPr lang="de-DE" altLang="de-DE" sz="3600" dirty="0" smtClean="0"/>
          </a:p>
        </p:txBody>
      </p:sp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22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067"/>
    </mc:Choice>
    <mc:Fallback xmlns="">
      <p:transition spd="slow" advTm="580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altLang="de-DE" sz="4000" b="1" cap="none" dirty="0" smtClean="0"/>
              <a:t>wichtigste Auswirkungen </a:t>
            </a:r>
            <a:r>
              <a:rPr lang="de-CH" altLang="de-DE" sz="4000" b="1" dirty="0" smtClean="0"/>
              <a:t>(</a:t>
            </a:r>
            <a:r>
              <a:rPr lang="de-CH" altLang="de-DE" sz="4000" b="1" dirty="0"/>
              <a:t>ZGB 270-327)</a:t>
            </a:r>
            <a:endParaRPr lang="de-DE" altLang="de-DE" sz="4000" b="1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92310" y="1128451"/>
            <a:ext cx="10178322" cy="5488480"/>
          </a:xfrm>
        </p:spPr>
        <p:txBody>
          <a:bodyPr>
            <a:normAutofit/>
          </a:bodyPr>
          <a:lstStyle/>
          <a:p>
            <a:pPr eaLnBrk="1" hangingPunct="1"/>
            <a:endParaRPr lang="de-CH" altLang="de-DE" dirty="0" smtClean="0"/>
          </a:p>
          <a:p>
            <a:pPr eaLnBrk="1" hangingPunct="1"/>
            <a:r>
              <a:rPr lang="de-CH" altLang="de-DE" sz="4000" dirty="0" smtClean="0"/>
              <a:t>Unterhaltpflicht der Eltern (ZGB 276 ff.)</a:t>
            </a:r>
          </a:p>
          <a:p>
            <a:pPr eaLnBrk="1" hangingPunct="1"/>
            <a:r>
              <a:rPr lang="de-CH" altLang="de-DE" sz="4000" dirty="0" smtClean="0"/>
              <a:t>Die elterliche Sorge (ZGB 296 ff.) </a:t>
            </a:r>
            <a:br>
              <a:rPr lang="de-CH" altLang="de-DE" sz="4000" dirty="0" smtClean="0"/>
            </a:br>
            <a:r>
              <a:rPr lang="de-CH" altLang="de-DE" sz="4000" dirty="0" smtClean="0"/>
              <a:t>z.B. „Das Kind schuldet den Eltern Gehorsam“.</a:t>
            </a:r>
          </a:p>
          <a:p>
            <a:pPr eaLnBrk="1" hangingPunct="1"/>
            <a:r>
              <a:rPr lang="de-CH" altLang="de-DE" sz="4000" dirty="0" smtClean="0"/>
              <a:t>Gesetzliche Vertretung (ZGB 304)</a:t>
            </a:r>
          </a:p>
          <a:p>
            <a:pPr eaLnBrk="1" hangingPunct="1"/>
            <a:r>
              <a:rPr lang="de-CH" altLang="de-DE" sz="4000" dirty="0" smtClean="0"/>
              <a:t>Das Kindesvermögen (ZGB 318)</a:t>
            </a:r>
            <a:endParaRPr lang="de-DE" altLang="de-DE" sz="4000" dirty="0" smtClean="0"/>
          </a:p>
        </p:txBody>
      </p:sp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23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016"/>
    </mc:Choice>
    <mc:Fallback xmlns="">
      <p:transition spd="slow" advTm="510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TM10001106[[fn=Abzeichen]]</Template>
  <TotalTime>0</TotalTime>
  <Words>173</Words>
  <Application>Microsoft Office PowerPoint</Application>
  <PresentationFormat>Breitbild</PresentationFormat>
  <Paragraphs>23</Paragraphs>
  <Slides>5</Slides>
  <Notes>0</Notes>
  <HiddenSlides>0</HiddenSlides>
  <MMClips>5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Arial</vt:lpstr>
      <vt:lpstr>Calibri</vt:lpstr>
      <vt:lpstr>Gill Sans MT</vt:lpstr>
      <vt:lpstr>Impact</vt:lpstr>
      <vt:lpstr>Badge</vt:lpstr>
      <vt:lpstr>Ehe und Kinder</vt:lpstr>
      <vt:lpstr>wenn Kinder dazukommen…</vt:lpstr>
      <vt:lpstr>Historisches</vt:lpstr>
      <vt:lpstr>Wie entsteht ein Kindsverhältnis (ZGB 252-269)</vt:lpstr>
      <vt:lpstr>wichtigste Auswirkungen (ZGB 270-327)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</dc:title>
  <dc:creator>Paola Giovanoli</dc:creator>
  <cp:lastModifiedBy>Paola Giovanoli</cp:lastModifiedBy>
  <cp:revision>18</cp:revision>
  <dcterms:created xsi:type="dcterms:W3CDTF">2020-03-30T07:07:00Z</dcterms:created>
  <dcterms:modified xsi:type="dcterms:W3CDTF">2020-04-01T11:48:51Z</dcterms:modified>
</cp:coreProperties>
</file>