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3"/>
  </p:notesMasterIdLst>
  <p:handoutMasterIdLst>
    <p:handoutMasterId r:id="rId24"/>
  </p:handoutMasterIdLst>
  <p:sldIdLst>
    <p:sldId id="256" r:id="rId2"/>
    <p:sldId id="291" r:id="rId3"/>
    <p:sldId id="292" r:id="rId4"/>
    <p:sldId id="314" r:id="rId5"/>
    <p:sldId id="310" r:id="rId6"/>
    <p:sldId id="294" r:id="rId7"/>
    <p:sldId id="295" r:id="rId8"/>
    <p:sldId id="307" r:id="rId9"/>
    <p:sldId id="317" r:id="rId10"/>
    <p:sldId id="318" r:id="rId11"/>
    <p:sldId id="297" r:id="rId12"/>
    <p:sldId id="298" r:id="rId13"/>
    <p:sldId id="308" r:id="rId14"/>
    <p:sldId id="299" r:id="rId15"/>
    <p:sldId id="300" r:id="rId16"/>
    <p:sldId id="313" r:id="rId17"/>
    <p:sldId id="301" r:id="rId18"/>
    <p:sldId id="302" r:id="rId19"/>
    <p:sldId id="309" r:id="rId20"/>
    <p:sldId id="285" r:id="rId21"/>
    <p:sldId id="311" r:id="rId22"/>
  </p:sldIdLst>
  <p:sldSz cx="12192000" cy="6858000"/>
  <p:notesSz cx="6794500" cy="99314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3" autoAdjust="0"/>
    <p:restoredTop sz="94676"/>
  </p:normalViewPr>
  <p:slideViewPr>
    <p:cSldViewPr snapToGrid="0">
      <p:cViewPr varScale="1">
        <p:scale>
          <a:sx n="106" d="100"/>
          <a:sy n="106" d="100"/>
        </p:scale>
        <p:origin x="832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7E8746-C286-4E65-8EC1-BF46C0ACD6A2}" type="datetimeFigureOut">
              <a:rPr lang="de-CH" smtClean="0"/>
              <a:t>17.03.22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697BB7-D928-448C-BA3A-BA768AAD3FC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599262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88255C-44DA-A547-A38A-4A48DC56EC30}" type="datetimeFigureOut">
              <a:rPr lang="de-DE" smtClean="0"/>
              <a:t>17.03.22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8838C-2952-6646-AE70-01457833C3E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7145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Auch wenn wir nicht so riskieren wie Danny </a:t>
            </a:r>
            <a:r>
              <a:rPr lang="de-CH" dirty="0" err="1"/>
              <a:t>MacAskylls</a:t>
            </a:r>
            <a:r>
              <a:rPr lang="de-CH" dirty="0"/>
              <a:t> ;-), auch wir gehen Risiken</a:t>
            </a:r>
            <a:r>
              <a:rPr lang="de-CH" baseline="0" dirty="0"/>
              <a:t> ein… wann? Wie? Einfach mit leben… nächste Folie</a:t>
            </a: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58838C-2952-6646-AE70-01457833C3EC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12124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1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457200">
              <a:spcBef>
                <a:spcPct val="0"/>
              </a:spcBef>
            </a:pPr>
            <a:r>
              <a:rPr lang="de-DE" altLang="de-DE">
                <a:ea typeface="ＭＳ Ｐゴシック" charset="-128"/>
              </a:rPr>
              <a:t>Sorgen und Risiken des Lebens individuelle und kollektive</a:t>
            </a:r>
          </a:p>
        </p:txBody>
      </p:sp>
      <p:sp>
        <p:nvSpPr>
          <p:cNvPr id="7172" name="Foliennummernplatzhalter 3"/>
          <p:cNvSpPr txBox="1">
            <a:spLocks noGrp="1"/>
          </p:cNvSpPr>
          <p:nvPr/>
        </p:nvSpPr>
        <p:spPr bwMode="auto">
          <a:xfrm>
            <a:off x="3738548" y="10240033"/>
            <a:ext cx="2860924" cy="539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4BB72A1-EE2A-C246-9D81-D2D36BA7450E}" type="slidenum">
              <a:rPr lang="de-DE" altLang="de-DE"/>
              <a:pPr algn="r" eaLnBrk="1" hangingPunct="1">
                <a:spcBef>
                  <a:spcPct val="0"/>
                </a:spcBef>
              </a:pPr>
              <a:t>2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755815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de-DE" altLang="de-DE">
                <a:ea typeface="ＭＳ Ｐゴシック" charset="-128"/>
              </a:rPr>
              <a:t>Solidaritätsprinzip</a:t>
            </a:r>
          </a:p>
        </p:txBody>
      </p:sp>
      <p:sp>
        <p:nvSpPr>
          <p:cNvPr id="11268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80C13A54-593B-2D41-89C0-A27B79377621}" type="slidenum">
              <a:rPr lang="de-DE" altLang="de-DE"/>
              <a:pPr>
                <a:spcBef>
                  <a:spcPct val="0"/>
                </a:spcBef>
              </a:pPr>
              <a:t>6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2955101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dirty="0"/>
              <a:t>https://learningapps.org/display?v=pf0fc68yc01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CH" dirty="0"/>
          </a:p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58838C-2952-6646-AE70-01457833C3EC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13735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r>
              <a:rPr lang="de-CH" altLang="de-DE" dirty="0">
                <a:ea typeface="ＭＳ Ｐゴシック" charset="-128"/>
              </a:rPr>
              <a:t>Achtung, Links werden immer wieder ungültig. Über «Liebe Mobiliar» auf </a:t>
            </a:r>
            <a:r>
              <a:rPr lang="de-CH" altLang="de-DE" dirty="0" err="1">
                <a:ea typeface="ＭＳ Ｐゴシック" charset="-128"/>
              </a:rPr>
              <a:t>youtube</a:t>
            </a:r>
            <a:r>
              <a:rPr lang="de-CH" altLang="de-DE" dirty="0">
                <a:ea typeface="ＭＳ Ｐゴシック" charset="-128"/>
              </a:rPr>
              <a:t> </a:t>
            </a:r>
            <a:r>
              <a:rPr lang="de-CH" altLang="de-DE">
                <a:ea typeface="ＭＳ Ｐゴシック" charset="-128"/>
              </a:rPr>
              <a:t>suchen gehen</a:t>
            </a:r>
          </a:p>
        </p:txBody>
      </p:sp>
      <p:sp>
        <p:nvSpPr>
          <p:cNvPr id="20484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D8E54021-E9DF-EA4B-A298-E2D1B86F674E}" type="slidenum">
              <a:rPr lang="de-DE" altLang="de-DE"/>
              <a:pPr>
                <a:spcBef>
                  <a:spcPct val="0"/>
                </a:spcBef>
              </a:pPr>
              <a:t>18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29376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33F9F-12C6-4294-8837-A7D756C4B967}" type="datetimeFigureOut">
              <a:rPr lang="nl-NL" smtClean="0"/>
              <a:t>17-03-2022</a:t>
            </a:fld>
            <a:endParaRPr lang="nl-NL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BDCA-ED7D-4B1E-9668-A66235DE4BA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33F9F-12C6-4294-8837-A7D756C4B967}" type="datetimeFigureOut">
              <a:rPr lang="nl-NL" smtClean="0"/>
              <a:t>17-03-2022</a:t>
            </a:fld>
            <a:endParaRPr lang="nl-NL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BDCA-ED7D-4B1E-9668-A66235DE4BA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33F9F-12C6-4294-8837-A7D756C4B967}" type="datetimeFigureOut">
              <a:rPr lang="nl-NL" smtClean="0"/>
              <a:t>17-03-2022</a:t>
            </a:fld>
            <a:endParaRPr lang="nl-NL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BDCA-ED7D-4B1E-9668-A66235DE4BA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33F9F-12C6-4294-8837-A7D756C4B967}" type="datetimeFigureOut">
              <a:rPr lang="nl-NL" smtClean="0"/>
              <a:t>17-03-2022</a:t>
            </a:fld>
            <a:endParaRPr lang="nl-NL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BDCA-ED7D-4B1E-9668-A66235DE4BA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33F9F-12C6-4294-8837-A7D756C4B967}" type="datetimeFigureOut">
              <a:rPr lang="nl-NL" smtClean="0"/>
              <a:t>17-03-2022</a:t>
            </a:fld>
            <a:endParaRPr lang="nl-NL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BDCA-ED7D-4B1E-9668-A66235DE4BA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33F9F-12C6-4294-8837-A7D756C4B967}" type="datetimeFigureOut">
              <a:rPr lang="nl-NL" smtClean="0"/>
              <a:t>17-03-2022</a:t>
            </a:fld>
            <a:endParaRPr lang="nl-NL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BDCA-ED7D-4B1E-9668-A66235DE4BA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33F9F-12C6-4294-8837-A7D756C4B967}" type="datetimeFigureOut">
              <a:rPr lang="nl-NL" smtClean="0"/>
              <a:t>17-03-2022</a:t>
            </a:fld>
            <a:endParaRPr lang="nl-NL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BDCA-ED7D-4B1E-9668-A66235DE4BA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33F9F-12C6-4294-8837-A7D756C4B967}" type="datetimeFigureOut">
              <a:rPr lang="nl-NL" smtClean="0"/>
              <a:t>17-03-2022</a:t>
            </a:fld>
            <a:endParaRPr lang="nl-NL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BDCA-ED7D-4B1E-9668-A66235DE4BA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33F9F-12C6-4294-8837-A7D756C4B967}" type="datetimeFigureOut">
              <a:rPr lang="nl-NL" smtClean="0"/>
              <a:t>17-03-2022</a:t>
            </a:fld>
            <a:endParaRPr lang="nl-NL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BDCA-ED7D-4B1E-9668-A66235DE4BA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33F9F-12C6-4294-8837-A7D756C4B967}" type="datetimeFigureOut">
              <a:rPr lang="nl-NL" smtClean="0"/>
              <a:t>17-03-2022</a:t>
            </a:fld>
            <a:endParaRPr lang="nl-NL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BDCA-ED7D-4B1E-9668-A66235DE4BA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33F9F-12C6-4294-8837-A7D756C4B967}" type="datetimeFigureOut">
              <a:rPr lang="nl-NL" smtClean="0"/>
              <a:t>17-03-2022</a:t>
            </a:fld>
            <a:endParaRPr lang="nl-NL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BDCA-ED7D-4B1E-9668-A66235DE4BAF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E33F9F-12C6-4294-8837-A7D756C4B967}" type="datetimeFigureOut">
              <a:rPr lang="nl-NL" smtClean="0"/>
              <a:t>17-03-2022</a:t>
            </a:fld>
            <a:endParaRPr lang="nl-NL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34BDCA-ED7D-4B1E-9668-A66235DE4BA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6433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r-wLhP_Hp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youtube.com/watch?v=K_7k3fnxPq0" TargetMode="Externa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hyperlink" Target="https://www.youtube.com/watch?v=LOo5vgH5yio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youtube.com/watch?v=vFDWwpTBkmg" TargetMode="External"/><Relationship Id="rId5" Type="http://schemas.openxmlformats.org/officeDocument/2006/relationships/hyperlink" Target="https://www.youtube.com/watch?v=i7Wrb8nH3zY" TargetMode="External"/><Relationship Id="rId4" Type="http://schemas.openxmlformats.org/officeDocument/2006/relationships/hyperlink" Target="https://www.youtube.com/watch?v=B-lDqxl1vAU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746628" y="1783959"/>
            <a:ext cx="4645250" cy="2889114"/>
          </a:xfrm>
        </p:spPr>
        <p:txBody>
          <a:bodyPr anchor="b">
            <a:noAutofit/>
          </a:bodyPr>
          <a:lstStyle/>
          <a:p>
            <a:pPr algn="l"/>
            <a:r>
              <a:rPr lang="de-CH" sz="7200" b="1" dirty="0"/>
              <a:t>Risiko und Sicherheit</a:t>
            </a:r>
            <a:br>
              <a:rPr lang="de-CH" sz="7200" b="1" dirty="0"/>
            </a:br>
            <a:endParaRPr lang="nl-NL" sz="7200" b="1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746627" y="4750893"/>
            <a:ext cx="4645250" cy="1147863"/>
          </a:xfrm>
        </p:spPr>
        <p:txBody>
          <a:bodyPr anchor="t">
            <a:normAutofit/>
          </a:bodyPr>
          <a:lstStyle/>
          <a:p>
            <a:pPr algn="l"/>
            <a:r>
              <a:rPr lang="de-CH" sz="2000" dirty="0"/>
              <a:t>Modul 5 </a:t>
            </a:r>
            <a:r>
              <a:rPr lang="de-CH" sz="2000" b="1" dirty="0"/>
              <a:t>AGS</a:t>
            </a:r>
            <a:endParaRPr lang="nl-NL" sz="2000" dirty="0"/>
          </a:p>
        </p:txBody>
      </p:sp>
      <p:pic>
        <p:nvPicPr>
          <p:cNvPr id="4" name="Picture 6" descr="132300_mrUfdKTKOBDFgQI8pgIFvjFoHFpfb9X1PwCtLZacBXY=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78" r="17695" b="-2"/>
          <a:stretch/>
        </p:blipFill>
        <p:spPr bwMode="auto"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feld 4">
            <a:hlinkClick r:id="rId5"/>
          </p:cNvPr>
          <p:cNvSpPr txBox="1"/>
          <p:nvPr/>
        </p:nvSpPr>
        <p:spPr>
          <a:xfrm>
            <a:off x="7945821" y="546538"/>
            <a:ext cx="1839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/>
              <a:t>Fahrrad 1'31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030014" y="6369270"/>
            <a:ext cx="1839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/>
              <a:t>Fahrrad GR ;-)</a:t>
            </a:r>
          </a:p>
        </p:txBody>
      </p:sp>
    </p:spTree>
    <p:extLst>
      <p:ext uri="{BB962C8B-B14F-4D97-AF65-F5344CB8AC3E}">
        <p14:creationId xmlns:p14="http://schemas.microsoft.com/office/powerpoint/2010/main" val="4704209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Repetition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145754"/>
            <a:ext cx="10515600" cy="5031209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de-CH" dirty="0"/>
              <a:t>Welche drei Typen von Versicherungen gibt es? </a:t>
            </a:r>
            <a:r>
              <a:rPr lang="de-CH" dirty="0">
                <a:solidFill>
                  <a:srgbClr val="FF0000"/>
                </a:solidFill>
              </a:rPr>
              <a:t>Personen-, Sach- und Haftpflichtversicherungen</a:t>
            </a:r>
          </a:p>
          <a:p>
            <a:pPr marL="514350" indent="-514350">
              <a:buFont typeface="+mj-lt"/>
              <a:buAutoNum type="arabicPeriod"/>
            </a:pPr>
            <a:r>
              <a:rPr lang="de-CH" dirty="0"/>
              <a:t>Nennen Sie je ein Beispiel dazu. </a:t>
            </a:r>
            <a:r>
              <a:rPr lang="de-CH" dirty="0">
                <a:solidFill>
                  <a:srgbClr val="FF0000"/>
                </a:solidFill>
              </a:rPr>
              <a:t>AHV, Diebstahl- und </a:t>
            </a:r>
            <a:r>
              <a:rPr lang="de-CH" dirty="0" err="1">
                <a:solidFill>
                  <a:srgbClr val="FF0000"/>
                </a:solidFill>
              </a:rPr>
              <a:t>Privathaftpflichtv</a:t>
            </a:r>
            <a:r>
              <a:rPr lang="de-CH" dirty="0">
                <a:solidFill>
                  <a:srgbClr val="FF0000"/>
                </a:solidFill>
              </a:rPr>
              <a:t>.</a:t>
            </a:r>
            <a:endParaRPr lang="de-CH" dirty="0"/>
          </a:p>
          <a:p>
            <a:pPr marL="514350" indent="-514350">
              <a:buFont typeface="+mj-lt"/>
              <a:buAutoNum type="arabicPeriod"/>
            </a:pPr>
            <a:r>
              <a:rPr lang="de-CH" dirty="0"/>
              <a:t>Was bedeutet "Risiko"? </a:t>
            </a:r>
            <a:r>
              <a:rPr lang="de-CH" dirty="0">
                <a:solidFill>
                  <a:srgbClr val="FF0000"/>
                </a:solidFill>
              </a:rPr>
              <a:t>Dass ich nicht weiss, wie eine Handlung ausgeht</a:t>
            </a:r>
            <a:endParaRPr lang="de-CH" dirty="0"/>
          </a:p>
          <a:p>
            <a:pPr marL="514350" indent="-514350">
              <a:buFont typeface="+mj-lt"/>
              <a:buAutoNum type="arabicPeriod"/>
            </a:pPr>
            <a:r>
              <a:rPr lang="de-CH" dirty="0"/>
              <a:t>Nennen Sie eine obligatorische Personenversicherung: </a:t>
            </a:r>
            <a:r>
              <a:rPr lang="de-CH" dirty="0">
                <a:solidFill>
                  <a:srgbClr val="FF0000"/>
                </a:solidFill>
              </a:rPr>
              <a:t>EO</a:t>
            </a:r>
            <a:r>
              <a:rPr lang="de-CH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de-CH" dirty="0"/>
              <a:t>Was meint man mit dem "Solidarprinzip"? (Beispiel?) </a:t>
            </a:r>
            <a:r>
              <a:rPr lang="de-CH" dirty="0">
                <a:solidFill>
                  <a:srgbClr val="FF0000"/>
                </a:solidFill>
              </a:rPr>
              <a:t>Dass ich mit vielen anderen eine V. für wenig Geld abschliessen und NUR die Geschädigten bekommen etwas zurück, dafür z.T. sehr viel. </a:t>
            </a:r>
            <a:endParaRPr lang="de-CH" dirty="0"/>
          </a:p>
          <a:p>
            <a:pPr marL="514350" indent="-514350">
              <a:buFont typeface="+mj-lt"/>
              <a:buAutoNum type="arabicPeriod"/>
            </a:pPr>
            <a:r>
              <a:rPr lang="de-CH" dirty="0"/>
              <a:t>Warum sind gewisse Haftpflichtversicherungen obligatorisch? </a:t>
            </a:r>
            <a:r>
              <a:rPr lang="de-CH" dirty="0">
                <a:solidFill>
                  <a:srgbClr val="FF0000"/>
                </a:solidFill>
              </a:rPr>
              <a:t>Weil ein Schaden sehr teuer sein könnte, z.B. Motorhaftpflicht mit </a:t>
            </a:r>
            <a:r>
              <a:rPr lang="de-CH" dirty="0" err="1">
                <a:solidFill>
                  <a:srgbClr val="FF0000"/>
                </a:solidFill>
              </a:rPr>
              <a:t>SChäden</a:t>
            </a:r>
            <a:r>
              <a:rPr lang="de-CH" dirty="0">
                <a:solidFill>
                  <a:srgbClr val="FF0000"/>
                </a:solidFill>
              </a:rPr>
              <a:t> an Auto und Personen. </a:t>
            </a:r>
            <a:endParaRPr lang="de-CH" dirty="0"/>
          </a:p>
          <a:p>
            <a:pPr marL="514350" indent="-514350">
              <a:buFont typeface="+mj-lt"/>
              <a:buAutoNum type="arabicPeriod"/>
            </a:pPr>
            <a:r>
              <a:rPr lang="de-CH" dirty="0"/>
              <a:t>Warum ist die Mobiliarversicherung freiwillig, die Gebäudeversicherung aber nicht? </a:t>
            </a:r>
            <a:r>
              <a:rPr lang="de-CH" dirty="0">
                <a:solidFill>
                  <a:srgbClr val="FF0000"/>
                </a:solidFill>
              </a:rPr>
              <a:t>Weil Möbel leichter ersetzt werden können als Häuser.</a:t>
            </a:r>
            <a:endParaRPr lang="de-CH" dirty="0"/>
          </a:p>
          <a:p>
            <a:pPr marL="514350" indent="-514350">
              <a:buFont typeface="+mj-lt"/>
              <a:buAutoNum type="arabicPeriod"/>
            </a:pPr>
            <a:r>
              <a:rPr lang="de-CH" dirty="0"/>
              <a:t>Was wird durch die Krankenkassenversicherung versichert? </a:t>
            </a:r>
            <a:r>
              <a:rPr lang="de-CH" dirty="0">
                <a:solidFill>
                  <a:srgbClr val="FF0000"/>
                </a:solidFill>
              </a:rPr>
              <a:t>Finanzielle Schäden durch Krankheit</a:t>
            </a:r>
            <a:endParaRPr lang="de-CH" dirty="0"/>
          </a:p>
          <a:p>
            <a:pPr marL="514350" indent="-514350">
              <a:buFont typeface="+mj-lt"/>
              <a:buAutoNum type="arabicPeriod"/>
            </a:pPr>
            <a:r>
              <a:rPr lang="de-CH" dirty="0"/>
              <a:t>Ist die Diebstahlversicherung eine Haftpflicht- oder eine Sachversicherung? </a:t>
            </a:r>
            <a:r>
              <a:rPr lang="de-CH" dirty="0" err="1">
                <a:solidFill>
                  <a:srgbClr val="FF0000"/>
                </a:solidFill>
              </a:rPr>
              <a:t>Sachv</a:t>
            </a:r>
            <a:r>
              <a:rPr lang="de-CH">
                <a:solidFill>
                  <a:srgbClr val="FF0000"/>
                </a:solidFill>
              </a:rPr>
              <a:t>. </a:t>
            </a:r>
            <a:endParaRPr lang="de-CH" dirty="0"/>
          </a:p>
          <a:p>
            <a:pPr marL="514350" indent="-514350">
              <a:buFont typeface="+mj-lt"/>
              <a:buAutoNum type="arabicPeriod"/>
            </a:pPr>
            <a:r>
              <a:rPr lang="de-CH" dirty="0"/>
              <a:t>Wo entstanden die ersten Versicherungen? </a:t>
            </a:r>
            <a:r>
              <a:rPr lang="de-CH" dirty="0">
                <a:solidFill>
                  <a:srgbClr val="FF0000"/>
                </a:solidFill>
              </a:rPr>
              <a:t>in der Wüste</a:t>
            </a:r>
            <a:endParaRPr lang="de-CH" dirty="0"/>
          </a:p>
          <a:p>
            <a:pPr marL="514350" indent="-514350">
              <a:buFont typeface="+mj-lt"/>
              <a:buAutoNum type="arabicPeriod"/>
            </a:pP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1731360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3045368" y="2043663"/>
            <a:ext cx="6105194" cy="203105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altLang="de-DE" sz="4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Welcher</a:t>
            </a:r>
            <a:r>
              <a:rPr lang="en-US" altLang="de-DE" sz="4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de-DE" sz="4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Risikotyp</a:t>
            </a:r>
            <a:r>
              <a:rPr lang="en-US" altLang="de-DE" sz="4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de-DE" sz="4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sind</a:t>
            </a:r>
            <a:r>
              <a:rPr lang="en-US" altLang="de-DE" sz="4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de-DE" sz="4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Sie</a:t>
            </a:r>
            <a:r>
              <a:rPr lang="en-US" altLang="de-DE" sz="4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? </a:t>
            </a:r>
            <a:r>
              <a:rPr lang="en-US" altLang="de-DE" sz="4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Welche</a:t>
            </a:r>
            <a:r>
              <a:rPr lang="en-US" altLang="de-DE" sz="4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de-DE" sz="4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Versicherung</a:t>
            </a:r>
            <a:r>
              <a:rPr lang="en-US" altLang="de-DE" sz="4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de-DE" sz="4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brauchen</a:t>
            </a:r>
            <a:r>
              <a:rPr lang="en-US" altLang="de-DE" sz="4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de-DE" sz="4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oder</a:t>
            </a:r>
            <a:r>
              <a:rPr lang="en-US" altLang="de-DE" sz="4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de-DE" sz="4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bräuchten</a:t>
            </a:r>
            <a:r>
              <a:rPr lang="en-US" altLang="de-DE" sz="4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de-DE" sz="4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Sie</a:t>
            </a:r>
            <a:r>
              <a:rPr lang="en-US" altLang="de-DE" sz="4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sp>
        <p:nvSpPr>
          <p:cNvPr id="3" name="Wolkenförmige Legende 2"/>
          <p:cNvSpPr/>
          <p:nvPr/>
        </p:nvSpPr>
        <p:spPr>
          <a:xfrm>
            <a:off x="7998246" y="140482"/>
            <a:ext cx="4193754" cy="1762698"/>
          </a:xfrm>
          <a:prstGeom prst="cloudCallout">
            <a:avLst>
              <a:gd name="adj1" fmla="val -81130"/>
              <a:gd name="adj2" fmla="val 68904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4" name="Textfeld 3"/>
          <p:cNvSpPr txBox="1"/>
          <p:nvPr/>
        </p:nvSpPr>
        <p:spPr>
          <a:xfrm>
            <a:off x="8951977" y="695538"/>
            <a:ext cx="30918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400" dirty="0"/>
              <a:t>Ich liebe das Risiko, den Nervenkitzel…</a:t>
            </a:r>
          </a:p>
        </p:txBody>
      </p:sp>
      <p:sp>
        <p:nvSpPr>
          <p:cNvPr id="8" name="Wolkenförmige Legende 7"/>
          <p:cNvSpPr/>
          <p:nvPr/>
        </p:nvSpPr>
        <p:spPr>
          <a:xfrm>
            <a:off x="7871637" y="4074718"/>
            <a:ext cx="4193754" cy="1762698"/>
          </a:xfrm>
          <a:prstGeom prst="cloudCallout">
            <a:avLst>
              <a:gd name="adj1" fmla="val -82472"/>
              <a:gd name="adj2" fmla="val -42029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Wolkenförmige Legende 8"/>
          <p:cNvSpPr/>
          <p:nvPr/>
        </p:nvSpPr>
        <p:spPr>
          <a:xfrm>
            <a:off x="142271" y="280965"/>
            <a:ext cx="4193754" cy="1762698"/>
          </a:xfrm>
          <a:prstGeom prst="cloudCallout">
            <a:avLst>
              <a:gd name="adj1" fmla="val 46674"/>
              <a:gd name="adj2" fmla="val 75288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Wolkenförmige Legende 9"/>
          <p:cNvSpPr/>
          <p:nvPr/>
        </p:nvSpPr>
        <p:spPr>
          <a:xfrm>
            <a:off x="325151" y="4529379"/>
            <a:ext cx="4193754" cy="1762698"/>
          </a:xfrm>
          <a:prstGeom prst="cloudCallout">
            <a:avLst>
              <a:gd name="adj1" fmla="val 71161"/>
              <a:gd name="adj2" fmla="val -67568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Textfeld 10"/>
          <p:cNvSpPr txBox="1"/>
          <p:nvPr/>
        </p:nvSpPr>
        <p:spPr>
          <a:xfrm>
            <a:off x="8549202" y="4579730"/>
            <a:ext cx="30918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400" dirty="0" err="1"/>
              <a:t>No</a:t>
            </a:r>
            <a:r>
              <a:rPr lang="de-CH" sz="2400" dirty="0"/>
              <a:t> </a:t>
            </a:r>
            <a:r>
              <a:rPr lang="de-CH" sz="2400" dirty="0" err="1"/>
              <a:t>risk</a:t>
            </a:r>
            <a:r>
              <a:rPr lang="de-CH" sz="2400" dirty="0"/>
              <a:t>, </a:t>
            </a:r>
            <a:r>
              <a:rPr lang="de-CH" sz="2400" dirty="0" err="1"/>
              <a:t>no</a:t>
            </a:r>
            <a:r>
              <a:rPr lang="de-CH" sz="2400" dirty="0"/>
              <a:t> </a:t>
            </a:r>
            <a:r>
              <a:rPr lang="de-CH" sz="2400" dirty="0" err="1"/>
              <a:t>fun</a:t>
            </a:r>
            <a:r>
              <a:rPr lang="de-CH" sz="2400" dirty="0"/>
              <a:t>!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693227" y="790999"/>
            <a:ext cx="30918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400" dirty="0"/>
              <a:t>Mein zweiter Vorname heisst "Vorsicht" ;-)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964321" y="4810563"/>
            <a:ext cx="3371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400" dirty="0"/>
              <a:t>…lieber eine Versicherung zu viel als zu wenig…</a:t>
            </a:r>
          </a:p>
        </p:txBody>
      </p:sp>
    </p:spTree>
    <p:extLst>
      <p:ext uri="{BB962C8B-B14F-4D97-AF65-F5344CB8AC3E}">
        <p14:creationId xmlns:p14="http://schemas.microsoft.com/office/powerpoint/2010/main" val="3588993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4C608BEB-860E-4094-8511-78603564A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50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1412488"/>
            <a:ext cx="2899189" cy="4363844"/>
          </a:xfrm>
        </p:spPr>
        <p:txBody>
          <a:bodyPr anchor="t">
            <a:normAutofit/>
          </a:bodyPr>
          <a:lstStyle/>
          <a:p>
            <a:pPr eaLnBrk="1" hangingPunct="1"/>
            <a:r>
              <a:rPr lang="de-CH" altLang="de-DE" sz="3400" dirty="0">
                <a:solidFill>
                  <a:srgbClr val="FFFFFF"/>
                </a:solidFill>
                <a:ea typeface="ＭＳ Ｐゴシック" charset="-128"/>
              </a:rPr>
              <a:t>Diese Versicherungen sind automatisch, weil…</a:t>
            </a:r>
            <a:endParaRPr lang="de-DE" altLang="de-DE" sz="3400" dirty="0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15363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4380927" y="665018"/>
            <a:ext cx="4098055" cy="4562675"/>
          </a:xfrm>
        </p:spPr>
        <p:txBody>
          <a:bodyPr>
            <a:noAutofit/>
          </a:bodyPr>
          <a:lstStyle/>
          <a:p>
            <a:pPr eaLnBrk="1" hangingPunct="1"/>
            <a:r>
              <a:rPr lang="de-CH" altLang="de-DE" sz="3200" b="1" dirty="0">
                <a:ea typeface="ＭＳ Ｐゴシック" charset="-128"/>
              </a:rPr>
              <a:t>obligatorisch, :</a:t>
            </a:r>
          </a:p>
          <a:p>
            <a:pPr eaLnBrk="1" hangingPunct="1">
              <a:buFontTx/>
              <a:buNone/>
            </a:pPr>
            <a:r>
              <a:rPr lang="de-CH" altLang="de-DE" dirty="0">
                <a:ea typeface="ＭＳ Ｐゴシック" charset="-128"/>
              </a:rPr>
              <a:t>-AHV/ IV/ALV/ BVG/ EO, Mutterschaft</a:t>
            </a:r>
          </a:p>
          <a:p>
            <a:pPr eaLnBrk="1" hangingPunct="1">
              <a:buFontTx/>
              <a:buNone/>
            </a:pPr>
            <a:r>
              <a:rPr lang="de-CH" altLang="de-DE" dirty="0">
                <a:ea typeface="ＭＳ Ｐゴシック" charset="-128"/>
              </a:rPr>
              <a:t>-Krankenkasse (Grundversicherung)</a:t>
            </a:r>
          </a:p>
          <a:p>
            <a:pPr eaLnBrk="1" hangingPunct="1">
              <a:buFontTx/>
              <a:buNone/>
            </a:pPr>
            <a:r>
              <a:rPr lang="de-CH" altLang="de-DE" dirty="0">
                <a:ea typeface="ＭＳ Ｐゴシック" charset="-128"/>
              </a:rPr>
              <a:t>-Unfall (falls erwerbstätig)</a:t>
            </a:r>
          </a:p>
          <a:p>
            <a:pPr eaLnBrk="1" hangingPunct="1">
              <a:buFontTx/>
              <a:buNone/>
            </a:pPr>
            <a:r>
              <a:rPr lang="de-CH" altLang="de-DE" dirty="0">
                <a:ea typeface="ＭＳ Ｐゴシック" charset="-128"/>
              </a:rPr>
              <a:t>-Motorfahrzeughaftpflicht (falls eigenes Auto)</a:t>
            </a:r>
            <a:endParaRPr lang="de-DE" altLang="de-DE" dirty="0">
              <a:ea typeface="ＭＳ Ｐゴシック" charset="-128"/>
            </a:endParaRP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1F16A8D4-FE87-4604-88B2-394B5D1EB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1" y="1412488"/>
            <a:ext cx="0" cy="36576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64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9576262" y="1412489"/>
            <a:ext cx="2073043" cy="1796224"/>
          </a:xfrm>
        </p:spPr>
        <p:txBody>
          <a:bodyPr>
            <a:normAutofit fontScale="40000" lnSpcReduction="20000"/>
          </a:bodyPr>
          <a:lstStyle/>
          <a:p>
            <a:pPr eaLnBrk="1" hangingPunct="1"/>
            <a:r>
              <a:rPr lang="de-CH" altLang="de-DE" sz="3500" dirty="0">
                <a:ea typeface="ＭＳ Ｐゴシック" charset="-128"/>
              </a:rPr>
              <a:t>Freiwillig:</a:t>
            </a:r>
          </a:p>
          <a:p>
            <a:pPr eaLnBrk="1" hangingPunct="1">
              <a:buFontTx/>
              <a:buNone/>
            </a:pPr>
            <a:r>
              <a:rPr lang="de-CH" altLang="de-DE" sz="2600" dirty="0">
                <a:ea typeface="ＭＳ Ｐゴシック" charset="-128"/>
              </a:rPr>
              <a:t>-Unfall (falls nicht erwerbstätig)</a:t>
            </a:r>
          </a:p>
          <a:p>
            <a:pPr eaLnBrk="1" hangingPunct="1">
              <a:buFontTx/>
              <a:buNone/>
            </a:pPr>
            <a:r>
              <a:rPr lang="de-CH" altLang="de-DE" sz="2600" dirty="0">
                <a:ea typeface="ＭＳ Ｐゴシック" charset="-128"/>
              </a:rPr>
              <a:t>-Haftpflicht</a:t>
            </a:r>
          </a:p>
          <a:p>
            <a:pPr eaLnBrk="1" hangingPunct="1">
              <a:buFontTx/>
              <a:buNone/>
            </a:pPr>
            <a:r>
              <a:rPr lang="de-CH" altLang="de-DE" sz="2600" dirty="0">
                <a:ea typeface="ＭＳ Ｐゴシック" charset="-128"/>
              </a:rPr>
              <a:t>-Hausrat</a:t>
            </a:r>
          </a:p>
          <a:p>
            <a:pPr eaLnBrk="1" hangingPunct="1">
              <a:buFontTx/>
              <a:buNone/>
            </a:pPr>
            <a:r>
              <a:rPr lang="de-CH" altLang="de-DE" sz="2600" dirty="0">
                <a:ea typeface="ＭＳ Ｐゴシック" charset="-128"/>
              </a:rPr>
              <a:t>-ev. Fremdlenker-versicherung</a:t>
            </a:r>
          </a:p>
          <a:p>
            <a:pPr eaLnBrk="1" hangingPunct="1">
              <a:buFontTx/>
              <a:buNone/>
            </a:pPr>
            <a:r>
              <a:rPr lang="de-CH" altLang="de-DE" sz="2600" dirty="0">
                <a:ea typeface="ＭＳ Ｐゴシック" charset="-128"/>
              </a:rPr>
              <a:t>-ev. Reiseversicherungen</a:t>
            </a:r>
          </a:p>
          <a:p>
            <a:pPr eaLnBrk="1" hangingPunct="1">
              <a:buFontTx/>
              <a:buNone/>
            </a:pPr>
            <a:r>
              <a:rPr lang="de-CH" altLang="de-DE" sz="2600" dirty="0">
                <a:ea typeface="ＭＳ Ｐゴシック" charset="-128"/>
              </a:rPr>
              <a:t>-ev. Zusatzversicherung Krankheit (Krankenkasse</a:t>
            </a:r>
            <a:r>
              <a:rPr lang="de-CH" altLang="de-DE" sz="2000" dirty="0">
                <a:ea typeface="ＭＳ Ｐゴシック" charset="-128"/>
              </a:rPr>
              <a:t>)</a:t>
            </a:r>
            <a:endParaRPr lang="de-DE" altLang="de-DE" sz="2000" dirty="0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962849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ctangle 136">
            <a:extLst>
              <a:ext uri="{FF2B5EF4-FFF2-40B4-BE49-F238E27FC236}">
                <a16:creationId xmlns:a16="http://schemas.microsoft.com/office/drawing/2014/main" id="{4C608BEB-860E-4094-8511-78603564A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50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1412488"/>
            <a:ext cx="2899189" cy="4363844"/>
          </a:xfrm>
        </p:spPr>
        <p:txBody>
          <a:bodyPr anchor="t">
            <a:normAutofit/>
          </a:bodyPr>
          <a:lstStyle/>
          <a:p>
            <a:pPr eaLnBrk="1" hangingPunct="1"/>
            <a:r>
              <a:rPr lang="de-CH" altLang="de-DE" sz="3400" dirty="0">
                <a:solidFill>
                  <a:srgbClr val="FFFFFF"/>
                </a:solidFill>
                <a:ea typeface="ＭＳ Ｐゴシック" charset="-128"/>
              </a:rPr>
              <a:t>Diese Versicherungen müssen Sie selber abschliessen…</a:t>
            </a:r>
            <a:endParaRPr lang="de-DE" altLang="de-DE" sz="3400" dirty="0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15363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4140176" y="377048"/>
            <a:ext cx="2354989" cy="2727249"/>
          </a:xfrm>
        </p:spPr>
        <p:txBody>
          <a:bodyPr>
            <a:normAutofit fontScale="77500" lnSpcReduction="20000"/>
          </a:bodyPr>
          <a:lstStyle/>
          <a:p>
            <a:pPr eaLnBrk="1" hangingPunct="1"/>
            <a:r>
              <a:rPr lang="de-CH" altLang="de-DE" sz="2000" dirty="0">
                <a:ea typeface="ＭＳ Ｐゴシック" charset="-128"/>
              </a:rPr>
              <a:t>Obligatorisch, automatisch:</a:t>
            </a:r>
          </a:p>
          <a:p>
            <a:pPr eaLnBrk="1" hangingPunct="1">
              <a:buFontTx/>
              <a:buNone/>
            </a:pPr>
            <a:r>
              <a:rPr lang="de-CH" altLang="de-DE" sz="2000" dirty="0">
                <a:ea typeface="ＭＳ Ｐゴシック" charset="-128"/>
              </a:rPr>
              <a:t>-AHV/ IV/ALV/ BVG/ EO, Mutterschaft</a:t>
            </a:r>
          </a:p>
          <a:p>
            <a:pPr eaLnBrk="1" hangingPunct="1">
              <a:buFontTx/>
              <a:buNone/>
            </a:pPr>
            <a:r>
              <a:rPr lang="de-CH" altLang="de-DE" sz="2000" dirty="0">
                <a:ea typeface="ＭＳ Ｐゴシック" charset="-128"/>
              </a:rPr>
              <a:t>-Krankenkasse (Grundversicherung)</a:t>
            </a:r>
          </a:p>
          <a:p>
            <a:pPr eaLnBrk="1" hangingPunct="1">
              <a:buFontTx/>
              <a:buNone/>
            </a:pPr>
            <a:r>
              <a:rPr lang="de-CH" altLang="de-DE" sz="2000" dirty="0">
                <a:ea typeface="ＭＳ Ｐゴシック" charset="-128"/>
              </a:rPr>
              <a:t>-Unfall (falls erwerbstätig)</a:t>
            </a:r>
          </a:p>
          <a:p>
            <a:pPr eaLnBrk="1" hangingPunct="1">
              <a:buFontTx/>
              <a:buNone/>
            </a:pPr>
            <a:r>
              <a:rPr lang="de-CH" altLang="de-DE" sz="2000" dirty="0">
                <a:ea typeface="ＭＳ Ｐゴシック" charset="-128"/>
              </a:rPr>
              <a:t>-Motorfahrzeughaftpflicht (falls eigenes Auto)</a:t>
            </a:r>
            <a:endParaRPr lang="de-DE" altLang="de-DE" sz="2000" dirty="0">
              <a:ea typeface="ＭＳ Ｐゴシック" charset="-128"/>
            </a:endParaRPr>
          </a:p>
        </p:txBody>
      </p: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1F16A8D4-FE87-4604-88B2-394B5D1EB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1" y="1412488"/>
            <a:ext cx="0" cy="36576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64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6716684" y="432263"/>
            <a:ext cx="4932622" cy="5344070"/>
          </a:xfrm>
        </p:spPr>
        <p:txBody>
          <a:bodyPr>
            <a:noAutofit/>
          </a:bodyPr>
          <a:lstStyle/>
          <a:p>
            <a:pPr eaLnBrk="1" hangingPunct="1"/>
            <a:r>
              <a:rPr lang="de-CH" altLang="de-DE" sz="3300" b="1" dirty="0">
                <a:ea typeface="ＭＳ Ｐゴシック" charset="-128"/>
              </a:rPr>
              <a:t>Freiwillig:</a:t>
            </a:r>
          </a:p>
          <a:p>
            <a:pPr eaLnBrk="1" hangingPunct="1">
              <a:buFontTx/>
              <a:buNone/>
            </a:pPr>
            <a:r>
              <a:rPr lang="de-CH" altLang="de-DE" sz="3300" dirty="0">
                <a:ea typeface="ＭＳ Ｐゴシック" charset="-128"/>
              </a:rPr>
              <a:t>-Unfall (falls nicht erwerbstätig)</a:t>
            </a:r>
          </a:p>
          <a:p>
            <a:pPr eaLnBrk="1" hangingPunct="1">
              <a:buFontTx/>
              <a:buNone/>
            </a:pPr>
            <a:r>
              <a:rPr lang="de-CH" altLang="de-DE" sz="3300" dirty="0">
                <a:ea typeface="ＭＳ Ｐゴシック" charset="-128"/>
              </a:rPr>
              <a:t>-Haftpflicht</a:t>
            </a:r>
          </a:p>
          <a:p>
            <a:pPr eaLnBrk="1" hangingPunct="1">
              <a:buFontTx/>
              <a:buNone/>
            </a:pPr>
            <a:r>
              <a:rPr lang="de-CH" altLang="de-DE" sz="3300" dirty="0">
                <a:ea typeface="ＭＳ Ｐゴシック" charset="-128"/>
              </a:rPr>
              <a:t>-Hausrat</a:t>
            </a:r>
          </a:p>
          <a:p>
            <a:pPr eaLnBrk="1" hangingPunct="1">
              <a:buFontTx/>
              <a:buNone/>
            </a:pPr>
            <a:r>
              <a:rPr lang="de-CH" altLang="de-DE" sz="3300" dirty="0">
                <a:ea typeface="ＭＳ Ｐゴシック" charset="-128"/>
              </a:rPr>
              <a:t>-ev. Fremdlenker-versicherung</a:t>
            </a:r>
          </a:p>
          <a:p>
            <a:pPr eaLnBrk="1" hangingPunct="1">
              <a:buFontTx/>
              <a:buNone/>
            </a:pPr>
            <a:r>
              <a:rPr lang="de-CH" altLang="de-DE" sz="3300" dirty="0">
                <a:ea typeface="ＭＳ Ｐゴシック" charset="-128"/>
              </a:rPr>
              <a:t>-ev. Reiseversicherungen</a:t>
            </a:r>
          </a:p>
          <a:p>
            <a:pPr eaLnBrk="1" hangingPunct="1">
              <a:buFontTx/>
              <a:buNone/>
            </a:pPr>
            <a:r>
              <a:rPr lang="de-CH" altLang="de-DE" sz="3300" dirty="0">
                <a:ea typeface="ＭＳ Ｐゴシック" charset="-128"/>
              </a:rPr>
              <a:t>-ev. Zusatzversicherung Krankheit (Krankenkasse)</a:t>
            </a:r>
            <a:endParaRPr lang="de-DE" altLang="de-DE" sz="3300" dirty="0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156011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AFA67CD3-AB4E-4A7A-BEB8-53C445D8C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726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07CF545F-9C2E-4446-97CD-AD92990C2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387" name="Titel 1"/>
          <p:cNvSpPr>
            <a:spLocks noGrp="1"/>
          </p:cNvSpPr>
          <p:nvPr>
            <p:ph type="title"/>
          </p:nvPr>
        </p:nvSpPr>
        <p:spPr>
          <a:xfrm>
            <a:off x="6094105" y="802955"/>
            <a:ext cx="4977976" cy="1454051"/>
          </a:xfrm>
        </p:spPr>
        <p:txBody>
          <a:bodyPr>
            <a:normAutofit/>
          </a:bodyPr>
          <a:lstStyle/>
          <a:p>
            <a:pPr eaLnBrk="1" hangingPunct="1"/>
            <a:r>
              <a:rPr lang="de-DE" altLang="de-DE">
                <a:solidFill>
                  <a:srgbClr val="000000"/>
                </a:solidFill>
                <a:ea typeface="ＭＳ Ｐゴシック" charset="-128"/>
              </a:rPr>
              <a:t>Rückversicherung</a:t>
            </a:r>
          </a:p>
        </p:txBody>
      </p:sp>
      <p:sp>
        <p:nvSpPr>
          <p:cNvPr id="77" name="Freeform 62">
            <a:extLst>
              <a:ext uri="{FF2B5EF4-FFF2-40B4-BE49-F238E27FC236}">
                <a16:creationId xmlns:a16="http://schemas.microsoft.com/office/drawing/2014/main" id="{339C8D78-A644-462F-B674-F440635E5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5000"/>
                  </a:schemeClr>
                </a:gs>
                <a:gs pos="100000">
                  <a:schemeClr val="bg2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6386" name="Bild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49" y="3476361"/>
            <a:ext cx="1765211" cy="1001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Inhaltsplatzhalter 2"/>
          <p:cNvSpPr>
            <a:spLocks noGrp="1"/>
          </p:cNvSpPr>
          <p:nvPr>
            <p:ph idx="1"/>
          </p:nvPr>
        </p:nvSpPr>
        <p:spPr>
          <a:xfrm>
            <a:off x="5000437" y="2421682"/>
            <a:ext cx="6920013" cy="3717899"/>
          </a:xfrm>
        </p:spPr>
        <p:txBody>
          <a:bodyPr anchor="ctr">
            <a:noAutofit/>
          </a:bodyPr>
          <a:lstStyle/>
          <a:p>
            <a:pPr eaLnBrk="1" hangingPunct="1"/>
            <a:r>
              <a:rPr lang="de-DE" altLang="de-DE" dirty="0">
                <a:solidFill>
                  <a:srgbClr val="000000"/>
                </a:solidFill>
                <a:ea typeface="ＭＳ Ｐゴシック" charset="-128"/>
              </a:rPr>
              <a:t>Gegen zu </a:t>
            </a:r>
            <a:r>
              <a:rPr lang="de-DE" altLang="de-DE" dirty="0" err="1">
                <a:solidFill>
                  <a:srgbClr val="000000"/>
                </a:solidFill>
                <a:ea typeface="ＭＳ Ｐゴシック" charset="-128"/>
              </a:rPr>
              <a:t>grosse</a:t>
            </a:r>
            <a:r>
              <a:rPr lang="de-DE" altLang="de-DE" dirty="0">
                <a:solidFill>
                  <a:srgbClr val="000000"/>
                </a:solidFill>
                <a:ea typeface="ＭＳ Ｐゴシック" charset="-128"/>
              </a:rPr>
              <a:t> Risiken versichern sich Versicherungen selber:</a:t>
            </a:r>
          </a:p>
          <a:p>
            <a:pPr eaLnBrk="1" hangingPunct="1">
              <a:buFontTx/>
              <a:buNone/>
            </a:pPr>
            <a:endParaRPr lang="de-DE" altLang="de-DE" dirty="0">
              <a:solidFill>
                <a:srgbClr val="000000"/>
              </a:solidFill>
              <a:ea typeface="ＭＳ Ｐゴシック" charset="-128"/>
            </a:endParaRPr>
          </a:p>
          <a:p>
            <a:pPr eaLnBrk="1" hangingPunct="1"/>
            <a:r>
              <a:rPr lang="de-DE" altLang="de-DE" dirty="0">
                <a:solidFill>
                  <a:srgbClr val="000000"/>
                </a:solidFill>
                <a:ea typeface="ＭＳ Ｐゴシック" charset="-128"/>
              </a:rPr>
              <a:t>Rückversicherungen, z.B. Terroranschläge, Erdbeben etc. </a:t>
            </a:r>
          </a:p>
          <a:p>
            <a:pPr eaLnBrk="1" hangingPunct="1"/>
            <a:r>
              <a:rPr lang="de-DE" altLang="de-DE" dirty="0" err="1">
                <a:solidFill>
                  <a:srgbClr val="000000"/>
                </a:solidFill>
                <a:ea typeface="ＭＳ Ｐゴシック" charset="-128"/>
              </a:rPr>
              <a:t>Grösster</a:t>
            </a:r>
            <a:r>
              <a:rPr lang="de-DE" altLang="de-DE" dirty="0">
                <a:solidFill>
                  <a:srgbClr val="000000"/>
                </a:solidFill>
                <a:ea typeface="ＭＳ Ｐゴシック" charset="-128"/>
              </a:rPr>
              <a:t> Rückversicherer weltweit: Swiss Re gegründet 1863, zwei Jahre nach </a:t>
            </a:r>
            <a:r>
              <a:rPr lang="de-DE" altLang="de-DE" dirty="0" err="1">
                <a:solidFill>
                  <a:srgbClr val="000000"/>
                </a:solidFill>
                <a:ea typeface="ＭＳ Ｐゴシック" charset="-128"/>
              </a:rPr>
              <a:t>Grossbrand</a:t>
            </a:r>
            <a:r>
              <a:rPr lang="de-DE" altLang="de-DE" dirty="0">
                <a:solidFill>
                  <a:srgbClr val="000000"/>
                </a:solidFill>
                <a:ea typeface="ＭＳ Ｐゴシック" charset="-128"/>
              </a:rPr>
              <a:t> in der Stadt Glarus, weil  kantonale Feuerversicherung  zu wenig Reserven hatte </a:t>
            </a:r>
          </a:p>
        </p:txBody>
      </p:sp>
    </p:spTree>
    <p:extLst>
      <p:ext uri="{BB962C8B-B14F-4D97-AF65-F5344CB8AC3E}">
        <p14:creationId xmlns:p14="http://schemas.microsoft.com/office/powerpoint/2010/main" val="16160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4" name="Picture 73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410" name="Titel 1"/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 eaLnBrk="1" hangingPunct="1"/>
            <a:r>
              <a:rPr lang="de-DE" altLang="de-DE" sz="4000">
                <a:solidFill>
                  <a:srgbClr val="FFFFFF"/>
                </a:solidFill>
                <a:ea typeface="ＭＳ Ｐゴシック" charset="-128"/>
              </a:rPr>
              <a:t>Versicherungsbetrug </a:t>
            </a:r>
          </a:p>
        </p:txBody>
      </p:sp>
      <p:sp>
        <p:nvSpPr>
          <p:cNvPr id="17411" name="Inhaltsplatzhalter 2"/>
          <p:cNvSpPr>
            <a:spLocks noGrp="1"/>
          </p:cNvSpPr>
          <p:nvPr>
            <p:ph idx="1"/>
          </p:nvPr>
        </p:nvSpPr>
        <p:spPr>
          <a:xfrm>
            <a:off x="847898" y="3092969"/>
            <a:ext cx="10164876" cy="3208077"/>
          </a:xfrm>
        </p:spPr>
        <p:txBody>
          <a:bodyPr>
            <a:normAutofit/>
          </a:bodyPr>
          <a:lstStyle/>
          <a:p>
            <a:pPr eaLnBrk="1" hangingPunct="1"/>
            <a:r>
              <a:rPr lang="de-DE" altLang="de-DE" dirty="0">
                <a:solidFill>
                  <a:srgbClr val="000000"/>
                </a:solidFill>
                <a:ea typeface="ＭＳ Ｐゴシック" charset="-128"/>
              </a:rPr>
              <a:t>Beispiel: Velo in Garage sei gestohlen oder selbst beschädigte Brille sei  Haftpflichtfall eines Freundes.</a:t>
            </a:r>
          </a:p>
          <a:p>
            <a:pPr eaLnBrk="1" hangingPunct="1"/>
            <a:r>
              <a:rPr lang="de-DE" altLang="de-DE" dirty="0">
                <a:solidFill>
                  <a:srgbClr val="000000"/>
                </a:solidFill>
                <a:ea typeface="ＭＳ Ｐゴシック" charset="-128"/>
              </a:rPr>
              <a:t>Etwa 10% aller Schadenzahlungen</a:t>
            </a:r>
          </a:p>
          <a:p>
            <a:pPr marL="342900" lvl="1" indent="-342900">
              <a:buFontTx/>
              <a:buChar char="•"/>
            </a:pPr>
            <a:r>
              <a:rPr lang="de-DE" altLang="de-DE" sz="2800" dirty="0">
                <a:solidFill>
                  <a:srgbClr val="000000"/>
                </a:solidFill>
              </a:rPr>
              <a:t>Solidaritätsprinzip </a:t>
            </a:r>
            <a:r>
              <a:rPr lang="de-DE" altLang="de-DE" sz="2800" dirty="0" err="1">
                <a:solidFill>
                  <a:srgbClr val="000000"/>
                </a:solidFill>
              </a:rPr>
              <a:t>heisst</a:t>
            </a:r>
            <a:r>
              <a:rPr lang="de-DE" altLang="de-DE" sz="2800" dirty="0">
                <a:solidFill>
                  <a:srgbClr val="000000"/>
                </a:solidFill>
              </a:rPr>
              <a:t>: mehr Schadenfälle = höhere Prämien für alle </a:t>
            </a:r>
          </a:p>
          <a:p>
            <a:pPr eaLnBrk="1" hangingPunct="1"/>
            <a:r>
              <a:rPr lang="de-DE" altLang="de-DE" dirty="0">
                <a:solidFill>
                  <a:srgbClr val="000000"/>
                </a:solidFill>
                <a:ea typeface="ＭＳ Ｐゴシック" charset="-128"/>
              </a:rPr>
              <a:t>Folgen bei entdecktem Betrug: Vertrag aufgelöst, neuer Vertrag schwierig und evtl. Strafrechtsfall</a:t>
            </a:r>
          </a:p>
          <a:p>
            <a:pPr eaLnBrk="1" hangingPunct="1"/>
            <a:endParaRPr lang="de-DE" altLang="de-DE" sz="2000" dirty="0">
              <a:solidFill>
                <a:srgbClr val="000000"/>
              </a:solidFill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51597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/>
              <a:t>learningapp</a:t>
            </a:r>
            <a:r>
              <a:rPr lang="de-CH" dirty="0"/>
              <a:t>: 3 Versicherungstypen zuordnen</a:t>
            </a:r>
          </a:p>
        </p:txBody>
      </p:sp>
      <p:pic>
        <p:nvPicPr>
          <p:cNvPr id="1026" name="Picture 2" descr="https://learningapps.org/qrcode.php?id=pf0fc68yc01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0331" y="1825625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20428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434" name="Titel 1"/>
          <p:cNvSpPr>
            <a:spLocks noGrp="1"/>
          </p:cNvSpPr>
          <p:nvPr>
            <p:ph type="title"/>
          </p:nvPr>
        </p:nvSpPr>
        <p:spPr>
          <a:xfrm>
            <a:off x="3045368" y="2043663"/>
            <a:ext cx="6105194" cy="20310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altLang="de-DE" sz="51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Welcher Film passt zu welcher Versicherung?</a:t>
            </a:r>
          </a:p>
        </p:txBody>
      </p:sp>
    </p:spTree>
    <p:extLst>
      <p:ext uri="{BB962C8B-B14F-4D97-AF65-F5344CB8AC3E}">
        <p14:creationId xmlns:p14="http://schemas.microsoft.com/office/powerpoint/2010/main" val="14496052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CH" altLang="de-DE">
                <a:ea typeface="ＭＳ Ｐゴシック" charset="-128"/>
              </a:rPr>
              <a:t>Sicherheit…</a:t>
            </a:r>
            <a:endParaRPr lang="de-DE" altLang="de-DE">
              <a:ea typeface="ＭＳ Ｐゴシック" charset="-128"/>
            </a:endParaRPr>
          </a:p>
        </p:txBody>
      </p:sp>
      <p:pic>
        <p:nvPicPr>
          <p:cNvPr id="19459" name="Picture 3" descr="Schadenskizz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75" y="1125538"/>
            <a:ext cx="381000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>
            <a:hlinkClick r:id="rId4"/>
          </p:cNvPr>
          <p:cNvSpPr txBox="1"/>
          <p:nvPr/>
        </p:nvSpPr>
        <p:spPr>
          <a:xfrm>
            <a:off x="2632622" y="2354317"/>
            <a:ext cx="2320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/>
              <a:t>am Strand</a:t>
            </a:r>
          </a:p>
        </p:txBody>
      </p:sp>
      <p:sp>
        <p:nvSpPr>
          <p:cNvPr id="3" name="Textfeld 2">
            <a:hlinkClick r:id="rId5"/>
          </p:cNvPr>
          <p:cNvSpPr txBox="1"/>
          <p:nvPr/>
        </p:nvSpPr>
        <p:spPr>
          <a:xfrm>
            <a:off x="2123090" y="3387278"/>
            <a:ext cx="1847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/>
              <a:t>Umzug</a:t>
            </a:r>
          </a:p>
        </p:txBody>
      </p:sp>
      <p:sp>
        <p:nvSpPr>
          <p:cNvPr id="4" name="Textfeld 3">
            <a:hlinkClick r:id="rId6"/>
          </p:cNvPr>
          <p:cNvSpPr txBox="1"/>
          <p:nvPr/>
        </p:nvSpPr>
        <p:spPr>
          <a:xfrm>
            <a:off x="8177048" y="1849821"/>
            <a:ext cx="2879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/>
              <a:t>Christbaum</a:t>
            </a:r>
          </a:p>
        </p:txBody>
      </p:sp>
      <p:sp>
        <p:nvSpPr>
          <p:cNvPr id="5" name="Textfeld 4">
            <a:hlinkClick r:id="rId7"/>
          </p:cNvPr>
          <p:cNvSpPr txBox="1"/>
          <p:nvPr/>
        </p:nvSpPr>
        <p:spPr>
          <a:xfrm>
            <a:off x="8388350" y="3720662"/>
            <a:ext cx="2594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/>
              <a:t>Japanerinnen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8008883" y="6022428"/>
            <a:ext cx="26486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/>
              <a:t>Rasenmäher Hose </a:t>
            </a:r>
            <a:r>
              <a:rPr lang="de-CH" dirty="0" err="1"/>
              <a:t>unverlinkt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623626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Glossar</a:t>
            </a:r>
          </a:p>
        </p:txBody>
      </p:sp>
      <p:sp>
        <p:nvSpPr>
          <p:cNvPr id="3" name="Titel 1"/>
          <p:cNvSpPr txBox="1">
            <a:spLocks/>
          </p:cNvSpPr>
          <p:nvPr/>
        </p:nvSpPr>
        <p:spPr>
          <a:xfrm>
            <a:off x="196246" y="909395"/>
            <a:ext cx="9833548" cy="26939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b="1" dirty="0"/>
              <a:t> </a:t>
            </a:r>
            <a:endParaRPr lang="de-CH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0625772"/>
              </p:ext>
            </p:extLst>
          </p:nvPr>
        </p:nvGraphicFramePr>
        <p:xfrm>
          <a:off x="777237" y="2565688"/>
          <a:ext cx="10824212" cy="4008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6053">
                  <a:extLst>
                    <a:ext uri="{9D8B030D-6E8A-4147-A177-3AD203B41FA5}">
                      <a16:colId xmlns:a16="http://schemas.microsoft.com/office/drawing/2014/main" val="3630859992"/>
                    </a:ext>
                  </a:extLst>
                </a:gridCol>
                <a:gridCol w="2706053">
                  <a:extLst>
                    <a:ext uri="{9D8B030D-6E8A-4147-A177-3AD203B41FA5}">
                      <a16:colId xmlns:a16="http://schemas.microsoft.com/office/drawing/2014/main" val="2463768908"/>
                    </a:ext>
                  </a:extLst>
                </a:gridCol>
                <a:gridCol w="2706053">
                  <a:extLst>
                    <a:ext uri="{9D8B030D-6E8A-4147-A177-3AD203B41FA5}">
                      <a16:colId xmlns:a16="http://schemas.microsoft.com/office/drawing/2014/main" val="2486825291"/>
                    </a:ext>
                  </a:extLst>
                </a:gridCol>
                <a:gridCol w="2706053">
                  <a:extLst>
                    <a:ext uri="{9D8B030D-6E8A-4147-A177-3AD203B41FA5}">
                      <a16:colId xmlns:a16="http://schemas.microsoft.com/office/drawing/2014/main" val="22957769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CH" b="1" dirty="0"/>
                        <a:t>Versicherung</a:t>
                      </a:r>
                      <a:endParaRPr lang="de-CH" dirty="0"/>
                    </a:p>
                    <a:p>
                      <a:r>
                        <a:rPr lang="de-CH" b="1" dirty="0"/>
                        <a:t> </a:t>
                      </a:r>
                      <a:endParaRPr lang="de-CH" dirty="0"/>
                    </a:p>
                    <a:p>
                      <a:r>
                        <a:rPr lang="de-CH" b="1" dirty="0"/>
                        <a:t>Versicherer</a:t>
                      </a:r>
                      <a:endParaRPr lang="de-CH" dirty="0"/>
                    </a:p>
                    <a:p>
                      <a:r>
                        <a:rPr lang="de-CH" b="1" dirty="0"/>
                        <a:t> </a:t>
                      </a:r>
                      <a:endParaRPr lang="de-CH" dirty="0"/>
                    </a:p>
                    <a:p>
                      <a:r>
                        <a:rPr lang="de-CH" b="1" dirty="0"/>
                        <a:t>Versicherte</a:t>
                      </a:r>
                      <a:endParaRPr lang="de-CH" dirty="0"/>
                    </a:p>
                    <a:p>
                      <a:r>
                        <a:rPr lang="de-CH" b="1" dirty="0"/>
                        <a:t> </a:t>
                      </a:r>
                      <a:endParaRPr lang="de-CH" dirty="0"/>
                    </a:p>
                    <a:p>
                      <a:r>
                        <a:rPr lang="de-CH" b="1" dirty="0"/>
                        <a:t>Police</a:t>
                      </a:r>
                      <a:endParaRPr lang="de-CH" dirty="0"/>
                    </a:p>
                    <a:p>
                      <a:r>
                        <a:rPr lang="de-CH" b="1" dirty="0"/>
                        <a:t> </a:t>
                      </a:r>
                      <a:endParaRPr lang="de-CH" dirty="0"/>
                    </a:p>
                    <a:p>
                      <a:r>
                        <a:rPr lang="de-CH" b="1" dirty="0"/>
                        <a:t>Prämie</a:t>
                      </a:r>
                      <a:endParaRPr lang="de-CH" dirty="0"/>
                    </a:p>
                    <a:p>
                      <a:r>
                        <a:rPr lang="de-CH" b="1" dirty="0"/>
                        <a:t> </a:t>
                      </a:r>
                      <a:endParaRPr lang="de-CH" dirty="0"/>
                    </a:p>
                    <a:p>
                      <a:r>
                        <a:rPr lang="de-CH" b="1" dirty="0"/>
                        <a:t>Kündigungsfrist</a:t>
                      </a:r>
                      <a:endParaRPr lang="de-CH" dirty="0"/>
                    </a:p>
                    <a:p>
                      <a:r>
                        <a:rPr lang="de-CH" b="1" dirty="0"/>
                        <a:t> </a:t>
                      </a:r>
                      <a:endParaRPr lang="de-CH" dirty="0"/>
                    </a:p>
                    <a:p>
                      <a:r>
                        <a:rPr lang="de-CH" b="1" dirty="0"/>
                        <a:t>Kündigungstermin</a:t>
                      </a:r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b="1" dirty="0"/>
                        <a:t>Solidaritätsprinzip</a:t>
                      </a:r>
                      <a:endParaRPr lang="de-CH" dirty="0"/>
                    </a:p>
                    <a:p>
                      <a:r>
                        <a:rPr lang="de-CH" b="1" dirty="0"/>
                        <a:t> </a:t>
                      </a:r>
                      <a:endParaRPr lang="de-CH" dirty="0"/>
                    </a:p>
                    <a:p>
                      <a:r>
                        <a:rPr lang="de-CH" b="1" dirty="0"/>
                        <a:t>Personenversicherung</a:t>
                      </a:r>
                      <a:endParaRPr lang="de-CH" dirty="0"/>
                    </a:p>
                    <a:p>
                      <a:r>
                        <a:rPr lang="de-CH" b="1" dirty="0"/>
                        <a:t> </a:t>
                      </a:r>
                      <a:endParaRPr lang="de-CH" dirty="0"/>
                    </a:p>
                    <a:p>
                      <a:r>
                        <a:rPr lang="de-CH" b="1" dirty="0"/>
                        <a:t>Sachversicherung</a:t>
                      </a:r>
                      <a:endParaRPr lang="de-CH" dirty="0"/>
                    </a:p>
                    <a:p>
                      <a:r>
                        <a:rPr lang="de-CH" b="1" dirty="0"/>
                        <a:t> </a:t>
                      </a:r>
                      <a:endParaRPr lang="de-CH" dirty="0"/>
                    </a:p>
                    <a:p>
                      <a:r>
                        <a:rPr lang="de-CH" b="1" dirty="0"/>
                        <a:t>Haftpflichtversicherung</a:t>
                      </a:r>
                      <a:endParaRPr lang="de-CH" dirty="0"/>
                    </a:p>
                    <a:p>
                      <a:r>
                        <a:rPr lang="de-CH" b="1" dirty="0"/>
                        <a:t> </a:t>
                      </a:r>
                      <a:endParaRPr lang="de-CH" dirty="0"/>
                    </a:p>
                    <a:p>
                      <a:r>
                        <a:rPr lang="de-CH" b="1" dirty="0"/>
                        <a:t>Mindestbeitrag</a:t>
                      </a:r>
                      <a:endParaRPr lang="de-CH" dirty="0"/>
                    </a:p>
                    <a:p>
                      <a:r>
                        <a:rPr lang="de-CH" b="1" dirty="0"/>
                        <a:t> </a:t>
                      </a:r>
                      <a:endParaRPr lang="de-CH" dirty="0"/>
                    </a:p>
                    <a:p>
                      <a:r>
                        <a:rPr lang="de-CH" b="1" dirty="0"/>
                        <a:t>IV</a:t>
                      </a:r>
                      <a:endParaRPr lang="de-CH" dirty="0"/>
                    </a:p>
                    <a:p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b="1" dirty="0"/>
                        <a:t>Neuwert</a:t>
                      </a:r>
                      <a:endParaRPr lang="de-CH" dirty="0"/>
                    </a:p>
                    <a:p>
                      <a:r>
                        <a:rPr lang="de-CH" b="1" dirty="0"/>
                        <a:t> </a:t>
                      </a:r>
                      <a:endParaRPr lang="de-CH" dirty="0"/>
                    </a:p>
                    <a:p>
                      <a:r>
                        <a:rPr lang="de-CH" b="1" dirty="0"/>
                        <a:t>Bonus</a:t>
                      </a:r>
                      <a:endParaRPr lang="de-CH" dirty="0"/>
                    </a:p>
                    <a:p>
                      <a:r>
                        <a:rPr lang="de-CH" b="1" dirty="0"/>
                        <a:t> </a:t>
                      </a:r>
                      <a:endParaRPr lang="de-CH" dirty="0"/>
                    </a:p>
                    <a:p>
                      <a:r>
                        <a:rPr lang="de-CH" b="1" dirty="0"/>
                        <a:t>Malus</a:t>
                      </a:r>
                      <a:endParaRPr lang="de-CH" dirty="0"/>
                    </a:p>
                    <a:p>
                      <a:r>
                        <a:rPr lang="de-CH" b="1" dirty="0"/>
                        <a:t> </a:t>
                      </a:r>
                      <a:endParaRPr lang="de-CH" dirty="0"/>
                    </a:p>
                    <a:p>
                      <a:r>
                        <a:rPr lang="de-CH" b="1" dirty="0"/>
                        <a:t>Fahrlässigkeit</a:t>
                      </a:r>
                      <a:endParaRPr lang="de-CH" dirty="0"/>
                    </a:p>
                    <a:p>
                      <a:r>
                        <a:rPr lang="de-CH" b="1" dirty="0"/>
                        <a:t> </a:t>
                      </a:r>
                      <a:endParaRPr lang="de-CH" dirty="0"/>
                    </a:p>
                    <a:p>
                      <a:r>
                        <a:rPr lang="de-CH" b="1" dirty="0"/>
                        <a:t>Regress</a:t>
                      </a:r>
                      <a:endParaRPr lang="de-CH" dirty="0"/>
                    </a:p>
                    <a:p>
                      <a:r>
                        <a:rPr lang="de-CH" b="1" dirty="0"/>
                        <a:t> </a:t>
                      </a:r>
                      <a:endParaRPr lang="de-CH" dirty="0"/>
                    </a:p>
                    <a:p>
                      <a:r>
                        <a:rPr lang="de-CH" b="1" dirty="0"/>
                        <a:t>Risiko</a:t>
                      </a:r>
                      <a:endParaRPr lang="de-CH" dirty="0"/>
                    </a:p>
                    <a:p>
                      <a:pPr indent="-22860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sz="36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b="1" dirty="0"/>
                        <a:t>AHV</a:t>
                      </a:r>
                      <a:endParaRPr lang="de-CH" dirty="0"/>
                    </a:p>
                    <a:p>
                      <a:r>
                        <a:rPr lang="de-CH" b="1" dirty="0"/>
                        <a:t> </a:t>
                      </a:r>
                      <a:endParaRPr lang="de-CH" dirty="0"/>
                    </a:p>
                    <a:p>
                      <a:r>
                        <a:rPr lang="de-CH" b="1" dirty="0"/>
                        <a:t>ALV</a:t>
                      </a:r>
                      <a:endParaRPr lang="de-CH" dirty="0"/>
                    </a:p>
                    <a:p>
                      <a:r>
                        <a:rPr lang="de-CH" b="1" dirty="0"/>
                        <a:t> </a:t>
                      </a:r>
                      <a:endParaRPr lang="de-CH" dirty="0"/>
                    </a:p>
                    <a:p>
                      <a:r>
                        <a:rPr lang="de-CH" b="1" dirty="0"/>
                        <a:t>Selbstbehalt </a:t>
                      </a:r>
                      <a:endParaRPr lang="de-CH" dirty="0"/>
                    </a:p>
                    <a:p>
                      <a:r>
                        <a:rPr lang="de-CH" b="1" dirty="0"/>
                        <a:t> </a:t>
                      </a:r>
                      <a:endParaRPr lang="de-CH" dirty="0"/>
                    </a:p>
                    <a:p>
                      <a:r>
                        <a:rPr lang="de-CH" b="1" dirty="0"/>
                        <a:t>Franchise</a:t>
                      </a:r>
                      <a:endParaRPr lang="de-CH" dirty="0"/>
                    </a:p>
                    <a:p>
                      <a:r>
                        <a:rPr lang="de-CH" b="1" dirty="0"/>
                        <a:t> </a:t>
                      </a:r>
                      <a:endParaRPr lang="de-CH" dirty="0"/>
                    </a:p>
                    <a:p>
                      <a:r>
                        <a:rPr lang="de-CH" b="1" dirty="0"/>
                        <a:t>Unterversicherung</a:t>
                      </a:r>
                      <a:endParaRPr lang="de-CH" dirty="0"/>
                    </a:p>
                    <a:p>
                      <a:r>
                        <a:rPr lang="de-CH" b="1" dirty="0"/>
                        <a:t> </a:t>
                      </a:r>
                      <a:endParaRPr lang="de-CH" dirty="0"/>
                    </a:p>
                    <a:p>
                      <a:r>
                        <a:rPr lang="de-CH" b="1" dirty="0"/>
                        <a:t>Überversicherung</a:t>
                      </a:r>
                      <a:endParaRPr lang="de-CH" dirty="0"/>
                    </a:p>
                    <a:p>
                      <a:r>
                        <a:rPr lang="de-CH" b="1" dirty="0"/>
                        <a:t> </a:t>
                      </a:r>
                      <a:endParaRPr lang="de-CH" dirty="0"/>
                    </a:p>
                    <a:p>
                      <a:endParaRPr lang="de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2976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699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Bild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8211"/>
          <a:stretch/>
        </p:blipFill>
        <p:spPr bwMode="auto">
          <a:xfrm>
            <a:off x="4166505" y="10"/>
            <a:ext cx="4444096" cy="306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Bild 8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85" r="2" b="12240"/>
          <a:stretch/>
        </p:blipFill>
        <p:spPr bwMode="auto">
          <a:xfrm>
            <a:off x="-1" y="3790950"/>
            <a:ext cx="8305800" cy="306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EA518CE4-E4D4-4D8A-980F-6D692AC969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155454" cy="4845530"/>
          </a:xfrm>
          <a:custGeom>
            <a:avLst/>
            <a:gdLst>
              <a:gd name="connsiteX0" fmla="*/ 0 w 5155454"/>
              <a:gd name="connsiteY0" fmla="*/ 0 h 4845530"/>
              <a:gd name="connsiteX1" fmla="*/ 4766270 w 5155454"/>
              <a:gd name="connsiteY1" fmla="*/ 0 h 4845530"/>
              <a:gd name="connsiteX2" fmla="*/ 4896671 w 5155454"/>
              <a:gd name="connsiteY2" fmla="*/ 270697 h 4845530"/>
              <a:gd name="connsiteX3" fmla="*/ 5155454 w 5155454"/>
              <a:gd name="connsiteY3" fmla="*/ 1552495 h 4845530"/>
              <a:gd name="connsiteX4" fmla="*/ 1862419 w 5155454"/>
              <a:gd name="connsiteY4" fmla="*/ 4845530 h 4845530"/>
              <a:gd name="connsiteX5" fmla="*/ 21252 w 5155454"/>
              <a:gd name="connsiteY5" fmla="*/ 4283132 h 4845530"/>
              <a:gd name="connsiteX6" fmla="*/ 0 w 5155454"/>
              <a:gd name="connsiteY6" fmla="*/ 4267240 h 4845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155454" h="4845530">
                <a:moveTo>
                  <a:pt x="0" y="0"/>
                </a:moveTo>
                <a:lnTo>
                  <a:pt x="4766270" y="0"/>
                </a:lnTo>
                <a:lnTo>
                  <a:pt x="4896671" y="270697"/>
                </a:lnTo>
                <a:cubicBezTo>
                  <a:pt x="5063308" y="664671"/>
                  <a:pt x="5155454" y="1097822"/>
                  <a:pt x="5155454" y="1552495"/>
                </a:cubicBezTo>
                <a:cubicBezTo>
                  <a:pt x="5155454" y="3371188"/>
                  <a:pt x="3681112" y="4845530"/>
                  <a:pt x="1862419" y="4845530"/>
                </a:cubicBezTo>
                <a:cubicBezTo>
                  <a:pt x="1180409" y="4845530"/>
                  <a:pt x="546824" y="4638201"/>
                  <a:pt x="21252" y="4283132"/>
                </a:cubicBezTo>
                <a:lnTo>
                  <a:pt x="0" y="426724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148" name="Bild 1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0" r="11059" b="-1"/>
          <a:stretch/>
        </p:blipFill>
        <p:spPr bwMode="auto">
          <a:xfrm>
            <a:off x="1" y="2"/>
            <a:ext cx="5017099" cy="4718647"/>
          </a:xfrm>
          <a:custGeom>
            <a:avLst/>
            <a:gdLst>
              <a:gd name="connsiteX0" fmla="*/ 0 w 5017099"/>
              <a:gd name="connsiteY0" fmla="*/ 0 h 4718647"/>
              <a:gd name="connsiteX1" fmla="*/ 4599738 w 5017099"/>
              <a:gd name="connsiteY1" fmla="*/ 0 h 4718647"/>
              <a:gd name="connsiteX2" fmla="*/ 4636346 w 5017099"/>
              <a:gd name="connsiteY2" fmla="*/ 60259 h 4718647"/>
              <a:gd name="connsiteX3" fmla="*/ 5017099 w 5017099"/>
              <a:gd name="connsiteY3" fmla="*/ 1563967 h 4718647"/>
              <a:gd name="connsiteX4" fmla="*/ 1862419 w 5017099"/>
              <a:gd name="connsiteY4" fmla="*/ 4718647 h 4718647"/>
              <a:gd name="connsiteX5" fmla="*/ 98607 w 5017099"/>
              <a:gd name="connsiteY5" fmla="*/ 4179877 h 4718647"/>
              <a:gd name="connsiteX6" fmla="*/ 0 w 5017099"/>
              <a:gd name="connsiteY6" fmla="*/ 4106140 h 4718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17099" h="4718647">
                <a:moveTo>
                  <a:pt x="0" y="0"/>
                </a:moveTo>
                <a:lnTo>
                  <a:pt x="4599738" y="0"/>
                </a:lnTo>
                <a:lnTo>
                  <a:pt x="4636346" y="60259"/>
                </a:lnTo>
                <a:cubicBezTo>
                  <a:pt x="4879170" y="507256"/>
                  <a:pt x="5017099" y="1019504"/>
                  <a:pt x="5017099" y="1563967"/>
                </a:cubicBezTo>
                <a:cubicBezTo>
                  <a:pt x="5017099" y="3306249"/>
                  <a:pt x="3604701" y="4718647"/>
                  <a:pt x="1862419" y="4718647"/>
                </a:cubicBezTo>
                <a:cubicBezTo>
                  <a:pt x="1209063" y="4718647"/>
                  <a:pt x="602098" y="4520029"/>
                  <a:pt x="98607" y="4179877"/>
                </a:cubicBezTo>
                <a:lnTo>
                  <a:pt x="0" y="410614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F82BF3E2-EB0E-40D6-8835-2367A5316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48480" y="1563968"/>
            <a:ext cx="6043520" cy="5294033"/>
          </a:xfrm>
          <a:custGeom>
            <a:avLst/>
            <a:gdLst>
              <a:gd name="connsiteX0" fmla="*/ 3600823 w 6043520"/>
              <a:gd name="connsiteY0" fmla="*/ 0 h 5294033"/>
              <a:gd name="connsiteX1" fmla="*/ 5891281 w 6043520"/>
              <a:gd name="connsiteY1" fmla="*/ 822253 h 5294033"/>
              <a:gd name="connsiteX2" fmla="*/ 6043520 w 6043520"/>
              <a:gd name="connsiteY2" fmla="*/ 960617 h 5294033"/>
              <a:gd name="connsiteX3" fmla="*/ 6043520 w 6043520"/>
              <a:gd name="connsiteY3" fmla="*/ 5294033 h 5294033"/>
              <a:gd name="connsiteX4" fmla="*/ 423445 w 6043520"/>
              <a:gd name="connsiteY4" fmla="*/ 5294033 h 5294033"/>
              <a:gd name="connsiteX5" fmla="*/ 282971 w 6043520"/>
              <a:gd name="connsiteY5" fmla="*/ 5002426 h 5294033"/>
              <a:gd name="connsiteX6" fmla="*/ 0 w 6043520"/>
              <a:gd name="connsiteY6" fmla="*/ 3600823 h 5294033"/>
              <a:gd name="connsiteX7" fmla="*/ 3600823 w 6043520"/>
              <a:gd name="connsiteY7" fmla="*/ 0 h 5294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43520" h="5294033">
                <a:moveTo>
                  <a:pt x="3600823" y="0"/>
                </a:moveTo>
                <a:cubicBezTo>
                  <a:pt x="4470871" y="0"/>
                  <a:pt x="5268847" y="308574"/>
                  <a:pt x="5891281" y="822253"/>
                </a:cubicBezTo>
                <a:lnTo>
                  <a:pt x="6043520" y="960617"/>
                </a:lnTo>
                <a:lnTo>
                  <a:pt x="6043520" y="5294033"/>
                </a:lnTo>
                <a:lnTo>
                  <a:pt x="423445" y="5294033"/>
                </a:lnTo>
                <a:lnTo>
                  <a:pt x="282971" y="5002426"/>
                </a:lnTo>
                <a:cubicBezTo>
                  <a:pt x="100759" y="4571630"/>
                  <a:pt x="0" y="4097993"/>
                  <a:pt x="0" y="3600823"/>
                </a:cubicBezTo>
                <a:cubicBezTo>
                  <a:pt x="0" y="1612143"/>
                  <a:pt x="1612143" y="0"/>
                  <a:pt x="36008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149" name="Bild 11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61" r="2" b="9227"/>
          <a:stretch/>
        </p:blipFill>
        <p:spPr bwMode="auto">
          <a:xfrm>
            <a:off x="6283728" y="1699213"/>
            <a:ext cx="5908273" cy="5158786"/>
          </a:xfrm>
          <a:custGeom>
            <a:avLst/>
            <a:gdLst>
              <a:gd name="connsiteX0" fmla="*/ 3465576 w 5908273"/>
              <a:gd name="connsiteY0" fmla="*/ 0 h 5158786"/>
              <a:gd name="connsiteX1" fmla="*/ 5670004 w 5908273"/>
              <a:gd name="connsiteY1" fmla="*/ 791369 h 5158786"/>
              <a:gd name="connsiteX2" fmla="*/ 5908273 w 5908273"/>
              <a:gd name="connsiteY2" fmla="*/ 1007923 h 5158786"/>
              <a:gd name="connsiteX3" fmla="*/ 5908273 w 5908273"/>
              <a:gd name="connsiteY3" fmla="*/ 5158786 h 5158786"/>
              <a:gd name="connsiteX4" fmla="*/ 443374 w 5908273"/>
              <a:gd name="connsiteY4" fmla="*/ 5158786 h 5158786"/>
              <a:gd name="connsiteX5" fmla="*/ 418277 w 5908273"/>
              <a:gd name="connsiteY5" fmla="*/ 5117476 h 5158786"/>
              <a:gd name="connsiteX6" fmla="*/ 0 w 5908273"/>
              <a:gd name="connsiteY6" fmla="*/ 3465576 h 5158786"/>
              <a:gd name="connsiteX7" fmla="*/ 3465576 w 5908273"/>
              <a:gd name="connsiteY7" fmla="*/ 0 h 5158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08273" h="5158786">
                <a:moveTo>
                  <a:pt x="3465576" y="0"/>
                </a:moveTo>
                <a:cubicBezTo>
                  <a:pt x="4302945" y="0"/>
                  <a:pt x="5070948" y="296984"/>
                  <a:pt x="5670004" y="791369"/>
                </a:cubicBezTo>
                <a:lnTo>
                  <a:pt x="5908273" y="1007923"/>
                </a:lnTo>
                <a:lnTo>
                  <a:pt x="5908273" y="5158786"/>
                </a:lnTo>
                <a:lnTo>
                  <a:pt x="443374" y="5158786"/>
                </a:lnTo>
                <a:lnTo>
                  <a:pt x="418277" y="5117476"/>
                </a:lnTo>
                <a:cubicBezTo>
                  <a:pt x="151523" y="4626427"/>
                  <a:pt x="0" y="4063697"/>
                  <a:pt x="0" y="3465576"/>
                </a:cubicBezTo>
                <a:cubicBezTo>
                  <a:pt x="0" y="1551591"/>
                  <a:pt x="1551591" y="0"/>
                  <a:pt x="3465576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" name="Oval 79">
            <a:extLst>
              <a:ext uri="{FF2B5EF4-FFF2-40B4-BE49-F238E27FC236}">
                <a16:creationId xmlns:a16="http://schemas.microsoft.com/office/drawing/2014/main" id="{481E86DD-89E6-42B2-8675-84B7C56BFF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50534" y="1716727"/>
            <a:ext cx="4572000" cy="45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150" name="Bild 1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9" r="4443" b="3"/>
          <a:stretch/>
        </p:blipFill>
        <p:spPr bwMode="auto">
          <a:xfrm>
            <a:off x="3287694" y="1853886"/>
            <a:ext cx="4297680" cy="4297680"/>
          </a:xfrm>
          <a:custGeom>
            <a:avLst/>
            <a:gdLst>
              <a:gd name="connsiteX0" fmla="*/ 2148840 w 4297680"/>
              <a:gd name="connsiteY0" fmla="*/ 0 h 4297680"/>
              <a:gd name="connsiteX1" fmla="*/ 4297680 w 4297680"/>
              <a:gd name="connsiteY1" fmla="*/ 2148840 h 4297680"/>
              <a:gd name="connsiteX2" fmla="*/ 2148840 w 4297680"/>
              <a:gd name="connsiteY2" fmla="*/ 4297680 h 4297680"/>
              <a:gd name="connsiteX3" fmla="*/ 0 w 4297680"/>
              <a:gd name="connsiteY3" fmla="*/ 2148840 h 4297680"/>
              <a:gd name="connsiteX4" fmla="*/ 2148840 w 4297680"/>
              <a:gd name="connsiteY4" fmla="*/ 0 h 4297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7680" h="4297680">
                <a:moveTo>
                  <a:pt x="2148840" y="0"/>
                </a:moveTo>
                <a:cubicBezTo>
                  <a:pt x="3335612" y="0"/>
                  <a:pt x="4297680" y="962068"/>
                  <a:pt x="4297680" y="2148840"/>
                </a:cubicBezTo>
                <a:cubicBezTo>
                  <a:pt x="4297680" y="3335612"/>
                  <a:pt x="3335612" y="4297680"/>
                  <a:pt x="2148840" y="4297680"/>
                </a:cubicBezTo>
                <a:cubicBezTo>
                  <a:pt x="962068" y="4297680"/>
                  <a:pt x="0" y="3335612"/>
                  <a:pt x="0" y="2148840"/>
                </a:cubicBezTo>
                <a:cubicBezTo>
                  <a:pt x="0" y="962068"/>
                  <a:pt x="962068" y="0"/>
                  <a:pt x="214884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5EFE9E4D-D93B-4B04-A3B5-234F5DBB9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62313" y="-1"/>
            <a:ext cx="4444096" cy="3211788"/>
          </a:xfrm>
          <a:custGeom>
            <a:avLst/>
            <a:gdLst>
              <a:gd name="connsiteX0" fmla="*/ 5102 w 4444096"/>
              <a:gd name="connsiteY0" fmla="*/ 0 h 3211788"/>
              <a:gd name="connsiteX1" fmla="*/ 4444096 w 4444096"/>
              <a:gd name="connsiteY1" fmla="*/ 0 h 3211788"/>
              <a:gd name="connsiteX2" fmla="*/ 4444096 w 4444096"/>
              <a:gd name="connsiteY2" fmla="*/ 2908319 h 3211788"/>
              <a:gd name="connsiteX3" fmla="*/ 4321598 w 4444096"/>
              <a:gd name="connsiteY3" fmla="*/ 2967330 h 3211788"/>
              <a:gd name="connsiteX4" fmla="*/ 3110753 w 4444096"/>
              <a:gd name="connsiteY4" fmla="*/ 3211788 h 3211788"/>
              <a:gd name="connsiteX5" fmla="*/ 0 w 4444096"/>
              <a:gd name="connsiteY5" fmla="*/ 101035 h 3211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44096" h="3211788">
                <a:moveTo>
                  <a:pt x="5102" y="0"/>
                </a:moveTo>
                <a:lnTo>
                  <a:pt x="4444096" y="0"/>
                </a:lnTo>
                <a:lnTo>
                  <a:pt x="4444096" y="2908319"/>
                </a:lnTo>
                <a:lnTo>
                  <a:pt x="4321598" y="2967330"/>
                </a:lnTo>
                <a:cubicBezTo>
                  <a:pt x="3949433" y="3124742"/>
                  <a:pt x="3540258" y="3211788"/>
                  <a:pt x="3110753" y="3211788"/>
                </a:cubicBezTo>
                <a:cubicBezTo>
                  <a:pt x="1392732" y="3211788"/>
                  <a:pt x="0" y="1819056"/>
                  <a:pt x="0" y="10103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151" name="Bild 14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7" r="-1" b="-1"/>
          <a:stretch/>
        </p:blipFill>
        <p:spPr bwMode="auto">
          <a:xfrm>
            <a:off x="7928700" y="-1"/>
            <a:ext cx="4277711" cy="3045402"/>
          </a:xfrm>
          <a:custGeom>
            <a:avLst/>
            <a:gdLst>
              <a:gd name="connsiteX0" fmla="*/ 5102 w 4277711"/>
              <a:gd name="connsiteY0" fmla="*/ 0 h 3045402"/>
              <a:gd name="connsiteX1" fmla="*/ 4277711 w 4277711"/>
              <a:gd name="connsiteY1" fmla="*/ 0 h 3045402"/>
              <a:gd name="connsiteX2" fmla="*/ 4277711 w 4277711"/>
              <a:gd name="connsiteY2" fmla="*/ 2723810 h 3045402"/>
              <a:gd name="connsiteX3" fmla="*/ 4090449 w 4277711"/>
              <a:gd name="connsiteY3" fmla="*/ 2814019 h 3045402"/>
              <a:gd name="connsiteX4" fmla="*/ 2944368 w 4277711"/>
              <a:gd name="connsiteY4" fmla="*/ 3045402 h 3045402"/>
              <a:gd name="connsiteX5" fmla="*/ 0 w 4277711"/>
              <a:gd name="connsiteY5" fmla="*/ 101034 h 3045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77711" h="3045402">
                <a:moveTo>
                  <a:pt x="5102" y="0"/>
                </a:moveTo>
                <a:lnTo>
                  <a:pt x="4277711" y="0"/>
                </a:lnTo>
                <a:lnTo>
                  <a:pt x="4277711" y="2723810"/>
                </a:lnTo>
                <a:lnTo>
                  <a:pt x="4090449" y="2814019"/>
                </a:lnTo>
                <a:cubicBezTo>
                  <a:pt x="3738190" y="2963012"/>
                  <a:pt x="3350901" y="3045402"/>
                  <a:pt x="2944368" y="3045402"/>
                </a:cubicBezTo>
                <a:cubicBezTo>
                  <a:pt x="1318238" y="3045402"/>
                  <a:pt x="0" y="1727164"/>
                  <a:pt x="0" y="10103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48521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de-CH" dirty="0">
                <a:solidFill>
                  <a:srgbClr val="FFFFFF"/>
                </a:solidFill>
              </a:rPr>
              <a:t>Aufgaben:</a:t>
            </a:r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/>
          </a:bodyPr>
          <a:lstStyle/>
          <a:p>
            <a:r>
              <a:rPr lang="de-CH" sz="3600" dirty="0">
                <a:solidFill>
                  <a:srgbClr val="000000"/>
                </a:solidFill>
              </a:rPr>
              <a:t>Lesen: im grünen Buch Seite 62</a:t>
            </a:r>
          </a:p>
          <a:p>
            <a:pPr lvl="1"/>
            <a:endParaRPr lang="nl-N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1908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Bild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0" y="577850"/>
            <a:ext cx="9080500" cy="570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236419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CH" altLang="de-DE">
                <a:ea typeface="ＭＳ Ｐゴシック" charset="-128"/>
              </a:rPr>
              <a:t>Versicherungen sind...</a:t>
            </a:r>
            <a:endParaRPr lang="de-DE" altLang="de-DE">
              <a:ea typeface="ＭＳ Ｐゴシック" charset="-128"/>
            </a:endParaRPr>
          </a:p>
        </p:txBody>
      </p:sp>
      <p:pic>
        <p:nvPicPr>
          <p:cNvPr id="8195" name="Picture 5" descr="sichern_g_klettern%200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1" y="1412875"/>
            <a:ext cx="6748463" cy="506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feld 5"/>
          <p:cNvSpPr txBox="1">
            <a:spLocks noChangeArrowheads="1"/>
          </p:cNvSpPr>
          <p:nvPr/>
        </p:nvSpPr>
        <p:spPr bwMode="auto">
          <a:xfrm>
            <a:off x="2514600" y="1905001"/>
            <a:ext cx="6553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4000" b="1">
                <a:solidFill>
                  <a:srgbClr val="FF6600"/>
                </a:solidFill>
              </a:rPr>
              <a:t>Gefahrengemeinschaften</a:t>
            </a:r>
          </a:p>
        </p:txBody>
      </p:sp>
    </p:spTree>
    <p:extLst>
      <p:ext uri="{BB962C8B-B14F-4D97-AF65-F5344CB8AC3E}">
        <p14:creationId xmlns:p14="http://schemas.microsoft.com/office/powerpoint/2010/main" val="1167417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altLang="de-DE" sz="5400" b="1" dirty="0">
                <a:ea typeface="ＭＳ Ｐゴシック" charset="-128"/>
              </a:rPr>
              <a:t>Solidaritätsprinzip</a:t>
            </a:r>
          </a:p>
        </p:txBody>
      </p:sp>
      <p:pic>
        <p:nvPicPr>
          <p:cNvPr id="9219" name="Bild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073" y="1664494"/>
            <a:ext cx="2032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Bild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150" y="2852738"/>
            <a:ext cx="2032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Bild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2708275"/>
            <a:ext cx="2032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Bild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369" y="3851275"/>
            <a:ext cx="208756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Bild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238" y="3141663"/>
            <a:ext cx="2032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Bild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937" y="2063750"/>
            <a:ext cx="2032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Bild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190" y="1744663"/>
            <a:ext cx="2032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Bild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025" y="1989138"/>
            <a:ext cx="2032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feld 11"/>
          <p:cNvSpPr txBox="1">
            <a:spLocks noChangeArrowheads="1"/>
          </p:cNvSpPr>
          <p:nvPr/>
        </p:nvSpPr>
        <p:spPr bwMode="auto">
          <a:xfrm>
            <a:off x="1429790" y="5229225"/>
            <a:ext cx="40899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t>viele bezahlen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t>       wenig</a:t>
            </a:r>
          </a:p>
        </p:txBody>
      </p:sp>
      <p:sp>
        <p:nvSpPr>
          <p:cNvPr id="13" name="Textfeld 12"/>
          <p:cNvSpPr txBox="1">
            <a:spLocks noChangeArrowheads="1"/>
          </p:cNvSpPr>
          <p:nvPr/>
        </p:nvSpPr>
        <p:spPr bwMode="auto">
          <a:xfrm>
            <a:off x="8042275" y="4788795"/>
            <a:ext cx="331152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t>Wenige bekommen bei Bedarf viel</a:t>
            </a:r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2249" y="804316"/>
            <a:ext cx="1701511" cy="2554088"/>
          </a:xfrm>
          <a:prstGeom prst="rect">
            <a:avLst/>
          </a:prstGeom>
        </p:spPr>
      </p:pic>
      <p:pic>
        <p:nvPicPr>
          <p:cNvPr id="9229" name="Bild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9059" y="2155825"/>
            <a:ext cx="2303463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5718" y="4181864"/>
            <a:ext cx="714375" cy="716772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7124" y="3894088"/>
            <a:ext cx="714375" cy="716772"/>
          </a:xfrm>
          <a:prstGeom prst="rect">
            <a:avLst/>
          </a:prstGeom>
        </p:spPr>
      </p:pic>
      <p:pic>
        <p:nvPicPr>
          <p:cNvPr id="17" name="Bild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25" y="2783600"/>
            <a:ext cx="2032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Grafik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6312" y="3536025"/>
            <a:ext cx="469164" cy="470738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2838" y="2922866"/>
            <a:ext cx="469164" cy="470738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40238" y="2441157"/>
            <a:ext cx="289417" cy="290388"/>
          </a:xfrm>
          <a:prstGeom prst="rect">
            <a:avLst/>
          </a:prstGeom>
        </p:spPr>
      </p:pic>
      <p:pic>
        <p:nvPicPr>
          <p:cNvPr id="21" name="Grafik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7888" y="2328131"/>
            <a:ext cx="289417" cy="290388"/>
          </a:xfrm>
          <a:prstGeom prst="rect">
            <a:avLst/>
          </a:prstGeom>
        </p:spPr>
      </p:pic>
      <p:sp>
        <p:nvSpPr>
          <p:cNvPr id="3" name="Freihandform 2"/>
          <p:cNvSpPr/>
          <p:nvPr/>
        </p:nvSpPr>
        <p:spPr>
          <a:xfrm>
            <a:off x="8936228" y="2774661"/>
            <a:ext cx="302365" cy="210277"/>
          </a:xfrm>
          <a:custGeom>
            <a:avLst/>
            <a:gdLst>
              <a:gd name="connsiteX0" fmla="*/ 228793 w 302365"/>
              <a:gd name="connsiteY0" fmla="*/ 70 h 210277"/>
              <a:gd name="connsiteX1" fmla="*/ 197262 w 302365"/>
              <a:gd name="connsiteY1" fmla="*/ 52622 h 210277"/>
              <a:gd name="connsiteX2" fmla="*/ 155220 w 302365"/>
              <a:gd name="connsiteY2" fmla="*/ 115684 h 210277"/>
              <a:gd name="connsiteX3" fmla="*/ 144710 w 302365"/>
              <a:gd name="connsiteY3" fmla="*/ 147215 h 210277"/>
              <a:gd name="connsiteX4" fmla="*/ 92158 w 302365"/>
              <a:gd name="connsiteY4" fmla="*/ 105173 h 210277"/>
              <a:gd name="connsiteX5" fmla="*/ 8075 w 302365"/>
              <a:gd name="connsiteY5" fmla="*/ 115684 h 210277"/>
              <a:gd name="connsiteX6" fmla="*/ 50117 w 302365"/>
              <a:gd name="connsiteY6" fmla="*/ 178746 h 210277"/>
              <a:gd name="connsiteX7" fmla="*/ 155220 w 302365"/>
              <a:gd name="connsiteY7" fmla="*/ 189256 h 210277"/>
              <a:gd name="connsiteX8" fmla="*/ 228793 w 302365"/>
              <a:gd name="connsiteY8" fmla="*/ 210277 h 210277"/>
              <a:gd name="connsiteX9" fmla="*/ 270834 w 302365"/>
              <a:gd name="connsiteY9" fmla="*/ 199767 h 210277"/>
              <a:gd name="connsiteX10" fmla="*/ 302365 w 302365"/>
              <a:gd name="connsiteY10" fmla="*/ 94663 h 210277"/>
              <a:gd name="connsiteX11" fmla="*/ 291855 w 302365"/>
              <a:gd name="connsiteY11" fmla="*/ 42111 h 210277"/>
              <a:gd name="connsiteX12" fmla="*/ 228793 w 302365"/>
              <a:gd name="connsiteY12" fmla="*/ 70 h 210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02365" h="210277">
                <a:moveTo>
                  <a:pt x="228793" y="70"/>
                </a:moveTo>
                <a:cubicBezTo>
                  <a:pt x="213027" y="1822"/>
                  <a:pt x="208230" y="35387"/>
                  <a:pt x="197262" y="52622"/>
                </a:cubicBezTo>
                <a:cubicBezTo>
                  <a:pt x="183698" y="73936"/>
                  <a:pt x="155220" y="115684"/>
                  <a:pt x="155220" y="115684"/>
                </a:cubicBezTo>
                <a:cubicBezTo>
                  <a:pt x="151717" y="126194"/>
                  <a:pt x="154619" y="142260"/>
                  <a:pt x="144710" y="147215"/>
                </a:cubicBezTo>
                <a:cubicBezTo>
                  <a:pt x="119326" y="159907"/>
                  <a:pt x="98651" y="114913"/>
                  <a:pt x="92158" y="105173"/>
                </a:cubicBezTo>
                <a:cubicBezTo>
                  <a:pt x="64130" y="108677"/>
                  <a:pt x="31059" y="99266"/>
                  <a:pt x="8075" y="115684"/>
                </a:cubicBezTo>
                <a:cubicBezTo>
                  <a:pt x="-23092" y="137946"/>
                  <a:pt x="45693" y="177725"/>
                  <a:pt x="50117" y="178746"/>
                </a:cubicBezTo>
                <a:cubicBezTo>
                  <a:pt x="84424" y="186663"/>
                  <a:pt x="120186" y="185753"/>
                  <a:pt x="155220" y="189256"/>
                </a:cubicBezTo>
                <a:cubicBezTo>
                  <a:pt x="170092" y="194214"/>
                  <a:pt x="215591" y="210277"/>
                  <a:pt x="228793" y="210277"/>
                </a:cubicBezTo>
                <a:cubicBezTo>
                  <a:pt x="243238" y="210277"/>
                  <a:pt x="256820" y="203270"/>
                  <a:pt x="270834" y="199767"/>
                </a:cubicBezTo>
                <a:cubicBezTo>
                  <a:pt x="296423" y="123001"/>
                  <a:pt x="286481" y="158201"/>
                  <a:pt x="302365" y="94663"/>
                </a:cubicBezTo>
                <a:cubicBezTo>
                  <a:pt x="298862" y="77146"/>
                  <a:pt x="304487" y="54743"/>
                  <a:pt x="291855" y="42111"/>
                </a:cubicBezTo>
                <a:cubicBezTo>
                  <a:pt x="279223" y="29479"/>
                  <a:pt x="244559" y="-1682"/>
                  <a:pt x="228793" y="70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6425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Ursprung der Versicherungsidee…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408" y="1527605"/>
            <a:ext cx="11562363" cy="374858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214088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pPr eaLnBrk="1" hangingPunct="1"/>
            <a:r>
              <a:rPr lang="de-DE" altLang="de-DE">
                <a:solidFill>
                  <a:srgbClr val="FFFFFF"/>
                </a:solidFill>
                <a:ea typeface="ＭＳ Ｐゴシック" charset="-128"/>
              </a:rPr>
              <a:t>Brainstorming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/>
          </a:bodyPr>
          <a:lstStyle/>
          <a:p>
            <a:pPr marL="514350" indent="-514350">
              <a:buFontTx/>
              <a:buAutoNum type="arabicPeriod"/>
            </a:pPr>
            <a:r>
              <a:rPr lang="de-CH" altLang="de-DE" sz="3200" dirty="0">
                <a:solidFill>
                  <a:srgbClr val="000000"/>
                </a:solidFill>
                <a:ea typeface="ＭＳ Ｐゴシック" charset="-128"/>
              </a:rPr>
              <a:t>Wo waren Sie schon einmal froh um eine Versicherung?</a:t>
            </a:r>
          </a:p>
          <a:p>
            <a:pPr marL="514350" indent="-514350">
              <a:buFontTx/>
              <a:buAutoNum type="arabicPeriod"/>
            </a:pPr>
            <a:endParaRPr lang="de-CH" altLang="de-DE" sz="3200" dirty="0">
              <a:solidFill>
                <a:srgbClr val="000000"/>
              </a:solidFill>
              <a:ea typeface="ＭＳ Ｐゴシック" charset="-128"/>
            </a:endParaRPr>
          </a:p>
          <a:p>
            <a:pPr marL="514350" indent="-514350">
              <a:buFont typeface="Wingdings" charset="2"/>
              <a:buAutoNum type="arabicPeriod"/>
            </a:pPr>
            <a:r>
              <a:rPr lang="de-CH" altLang="de-DE" sz="3200" dirty="0">
                <a:solidFill>
                  <a:srgbClr val="000000"/>
                </a:solidFill>
                <a:ea typeface="ＭＳ Ｐゴシック" charset="-128"/>
              </a:rPr>
              <a:t>Welche Versicherungen kennen Sie?</a:t>
            </a:r>
          </a:p>
          <a:p>
            <a:pPr marL="514350" indent="-514350">
              <a:buFont typeface="Wingdings" charset="2"/>
              <a:buAutoNum type="arabicPeriod"/>
            </a:pPr>
            <a:r>
              <a:rPr lang="de-CH" altLang="de-DE" sz="3200" dirty="0">
                <a:solidFill>
                  <a:srgbClr val="000000"/>
                </a:solidFill>
              </a:rPr>
              <a:t>Welche sind obligatorisch? Freiwillig?</a:t>
            </a:r>
          </a:p>
        </p:txBody>
      </p:sp>
    </p:spTree>
    <p:extLst>
      <p:ext uri="{BB962C8B-B14F-4D97-AF65-F5344CB8AC3E}">
        <p14:creationId xmlns:p14="http://schemas.microsoft.com/office/powerpoint/2010/main" val="1727104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34348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290" name="Titel 1"/>
          <p:cNvSpPr>
            <a:spLocks noGrp="1"/>
          </p:cNvSpPr>
          <p:nvPr>
            <p:ph type="title" idx="4294967295"/>
          </p:nvPr>
        </p:nvSpPr>
        <p:spPr>
          <a:xfrm>
            <a:off x="526073" y="46657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altLang="de-DE" sz="5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3 Typen von Versicherungen </a:t>
            </a: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144863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8611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7527189"/>
              </p:ext>
            </p:extLst>
          </p:nvPr>
        </p:nvGraphicFramePr>
        <p:xfrm>
          <a:off x="997526" y="3024335"/>
          <a:ext cx="9742518" cy="2968788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4649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49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125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095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33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Personen </a:t>
                      </a:r>
                      <a:endParaRPr kumimoji="0" lang="de-DE" altLang="de-DE" sz="33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29" marB="45729" horzOverflow="overflow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33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Sachen</a:t>
                      </a:r>
                      <a:endParaRPr kumimoji="0" lang="de-DE" altLang="de-DE" sz="33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29" marB="45729" horzOverflow="overflow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33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Haftpflicht</a:t>
                      </a:r>
                      <a:endParaRPr kumimoji="0" lang="de-DE" altLang="de-DE" sz="33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29" marB="45729" horzOverflow="overflow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3783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9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Mich vor verschiedenen Risiken schützen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9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Meine Sachen vor verschiedenen Risiken schützen</a:t>
                      </a:r>
                      <a:endParaRPr kumimoji="0" lang="de-DE" altLang="de-DE" sz="29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29" marB="45729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9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Andere vor mir und meinen Dingen schützen</a:t>
                      </a:r>
                      <a:endParaRPr kumimoji="0" lang="de-DE" altLang="de-DE" sz="29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29" marB="45729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21521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34348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290" name="Titel 1"/>
          <p:cNvSpPr>
            <a:spLocks noGrp="1"/>
          </p:cNvSpPr>
          <p:nvPr>
            <p:ph type="title" idx="4294967295"/>
          </p:nvPr>
        </p:nvSpPr>
        <p:spPr>
          <a:xfrm>
            <a:off x="526073" y="46657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altLang="de-DE" sz="5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3 Typen von Versicherungen </a:t>
            </a: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144863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1683926"/>
              </p:ext>
            </p:extLst>
          </p:nvPr>
        </p:nvGraphicFramePr>
        <p:xfrm>
          <a:off x="881150" y="2669750"/>
          <a:ext cx="10341031" cy="4106664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6559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59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290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924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3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Personen </a:t>
                      </a:r>
                      <a:endParaRPr kumimoji="0" lang="de-DE" altLang="de-DE" sz="3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72117" marR="72117" marT="36066" marB="36066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36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Sachen</a:t>
                      </a:r>
                      <a:endParaRPr kumimoji="0" lang="de-DE" altLang="de-DE" sz="3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72117" marR="72117" marT="36066" marB="36066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3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Haftpflicht</a:t>
                      </a:r>
                      <a:endParaRPr kumimoji="0" lang="de-DE" altLang="de-DE" sz="3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72117" marR="72117" marT="36066" marB="36066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879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3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Kranken-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3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Lebens-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3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Unfall-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3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Invaliden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3200" u="none" strike="noStrike" cap="none" normalizeH="0" baseline="0" dirty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32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versicherungen</a:t>
                      </a:r>
                      <a:endParaRPr kumimoji="0" lang="de-DE" altLang="de-DE" sz="3200" u="none" strike="noStrike" cap="none" normalizeH="0" baseline="0" dirty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72117" marR="72117" marT="36066" marB="36066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3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Mobiliar-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3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Kasko-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3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Feuer-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3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Diebstahl-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3200" u="none" strike="noStrike" cap="none" normalizeH="0" baseline="0" dirty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32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versicherungen</a:t>
                      </a:r>
                      <a:endParaRPr kumimoji="0" lang="de-DE" altLang="de-DE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72117" marR="72117" marT="36066" marB="36066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3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Privat-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3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Motor-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3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Betriebs-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3200" u="none" strike="noStrike" cap="none" normalizeH="0" baseline="0" dirty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32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-haftpflicht-versicherungen</a:t>
                      </a:r>
                      <a:endParaRPr kumimoji="0" lang="de-DE" altLang="de-DE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72117" marR="72117" marT="36066" marB="36066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7581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Repetition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de-CH" dirty="0"/>
              <a:t>Welche drei Typen von Versicherungen gibt es?</a:t>
            </a:r>
          </a:p>
          <a:p>
            <a:pPr marL="514350" indent="-514350">
              <a:buFont typeface="+mj-lt"/>
              <a:buAutoNum type="arabicPeriod"/>
            </a:pPr>
            <a:r>
              <a:rPr lang="de-CH" dirty="0"/>
              <a:t>Nennen Sie je ein Beispiel dazu.</a:t>
            </a:r>
          </a:p>
          <a:p>
            <a:pPr marL="514350" indent="-514350">
              <a:buFont typeface="+mj-lt"/>
              <a:buAutoNum type="arabicPeriod"/>
            </a:pPr>
            <a:r>
              <a:rPr lang="de-CH" dirty="0"/>
              <a:t>Was bedeutet "Risiko"?</a:t>
            </a:r>
          </a:p>
          <a:p>
            <a:pPr marL="514350" indent="-514350">
              <a:buFont typeface="+mj-lt"/>
              <a:buAutoNum type="arabicPeriod"/>
            </a:pPr>
            <a:r>
              <a:rPr lang="de-CH" dirty="0"/>
              <a:t>Nennen Sie eine obligatorische Personenversicherung: </a:t>
            </a:r>
          </a:p>
          <a:p>
            <a:pPr marL="514350" indent="-514350">
              <a:buFont typeface="+mj-lt"/>
              <a:buAutoNum type="arabicPeriod"/>
            </a:pPr>
            <a:r>
              <a:rPr lang="de-CH" dirty="0"/>
              <a:t>Was meint man mit dem "Solidarprinzip"? (Beispiel?)</a:t>
            </a:r>
          </a:p>
          <a:p>
            <a:pPr marL="514350" indent="-514350">
              <a:buFont typeface="+mj-lt"/>
              <a:buAutoNum type="arabicPeriod"/>
            </a:pPr>
            <a:r>
              <a:rPr lang="de-CH" dirty="0"/>
              <a:t>Warum sind gewisse Haftpflichtversicherungen obligatorisch?</a:t>
            </a:r>
          </a:p>
          <a:p>
            <a:pPr marL="514350" indent="-514350">
              <a:buFont typeface="+mj-lt"/>
              <a:buAutoNum type="arabicPeriod"/>
            </a:pPr>
            <a:r>
              <a:rPr lang="de-CH" dirty="0"/>
              <a:t>Warum ist die Mobiliarversicherung freiwillig, die Gebäudeversicherung aber nicht?</a:t>
            </a:r>
          </a:p>
          <a:p>
            <a:pPr marL="514350" indent="-514350">
              <a:buFont typeface="+mj-lt"/>
              <a:buAutoNum type="arabicPeriod"/>
            </a:pPr>
            <a:r>
              <a:rPr lang="de-CH" dirty="0"/>
              <a:t>Was wird durch die Krankenkassenversicherung versichert?</a:t>
            </a:r>
          </a:p>
          <a:p>
            <a:pPr marL="514350" indent="-514350">
              <a:buFont typeface="+mj-lt"/>
              <a:buAutoNum type="arabicPeriod"/>
            </a:pPr>
            <a:r>
              <a:rPr lang="de-CH" dirty="0"/>
              <a:t>Ist die Diebstahlversicherung eine Haftpflicht- oder eine Sachversicherung?</a:t>
            </a:r>
          </a:p>
          <a:p>
            <a:pPr marL="514350" indent="-514350">
              <a:buFont typeface="+mj-lt"/>
              <a:buAutoNum type="arabicPeriod"/>
            </a:pPr>
            <a:r>
              <a:rPr lang="de-CH" dirty="0"/>
              <a:t>Wo entstanden die ersten Versicherungen?</a:t>
            </a:r>
          </a:p>
          <a:p>
            <a:pPr marL="514350" indent="-514350">
              <a:buFont typeface="+mj-lt"/>
              <a:buAutoNum type="arabicPeriod"/>
            </a:pP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2704324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0</TotalTime>
  <Words>764</Words>
  <Application>Microsoft Macintosh PowerPoint</Application>
  <PresentationFormat>Breitbild</PresentationFormat>
  <Paragraphs>176</Paragraphs>
  <Slides>21</Slides>
  <Notes>5</Notes>
  <HiddenSlides>2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Wingdings</vt:lpstr>
      <vt:lpstr>Office-Design</vt:lpstr>
      <vt:lpstr>Risiko und Sicherheit </vt:lpstr>
      <vt:lpstr>PowerPoint-Präsentation</vt:lpstr>
      <vt:lpstr>Versicherungen sind...</vt:lpstr>
      <vt:lpstr>Solidaritätsprinzip</vt:lpstr>
      <vt:lpstr>Ursprung der Versicherungsidee…</vt:lpstr>
      <vt:lpstr>Brainstorming</vt:lpstr>
      <vt:lpstr>3 Typen von Versicherungen </vt:lpstr>
      <vt:lpstr>3 Typen von Versicherungen </vt:lpstr>
      <vt:lpstr>Repetition</vt:lpstr>
      <vt:lpstr>Repetition</vt:lpstr>
      <vt:lpstr>Welcher Risikotyp sind Sie? Welche Versicherung brauchen oder bräuchten Sie?</vt:lpstr>
      <vt:lpstr>Diese Versicherungen sind automatisch, weil…</vt:lpstr>
      <vt:lpstr>Diese Versicherungen müssen Sie selber abschliessen…</vt:lpstr>
      <vt:lpstr>Rückversicherung</vt:lpstr>
      <vt:lpstr>Versicherungsbetrug </vt:lpstr>
      <vt:lpstr>learningapp: 3 Versicherungstypen zuordnen</vt:lpstr>
      <vt:lpstr>Welcher Film passt zu welcher Versicherung?</vt:lpstr>
      <vt:lpstr>Sicherheit…</vt:lpstr>
      <vt:lpstr>Glossar</vt:lpstr>
      <vt:lpstr>Aufgaben:</vt:lpstr>
      <vt:lpstr>PowerPoint-Präsentation</vt:lpstr>
    </vt:vector>
  </TitlesOfParts>
  <Company>HuntressUnattendeds@2013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Modulare Allgemeinbildung und Gesellschaftskunde</dc:title>
  <dc:creator>acer</dc:creator>
  <cp:lastModifiedBy>Giovanoli Paola</cp:lastModifiedBy>
  <cp:revision>88</cp:revision>
  <cp:lastPrinted>2019-01-07T11:23:18Z</cp:lastPrinted>
  <dcterms:created xsi:type="dcterms:W3CDTF">2015-10-29T14:36:34Z</dcterms:created>
  <dcterms:modified xsi:type="dcterms:W3CDTF">2022-03-17T18:48:10Z</dcterms:modified>
</cp:coreProperties>
</file>