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9" r:id="rId5"/>
    <p:sldId id="297" r:id="rId6"/>
    <p:sldId id="270" r:id="rId7"/>
    <p:sldId id="271" r:id="rId8"/>
    <p:sldId id="272" r:id="rId9"/>
    <p:sldId id="273" r:id="rId10"/>
    <p:sldId id="274" r:id="rId11"/>
    <p:sldId id="296" r:id="rId12"/>
    <p:sldId id="276" r:id="rId13"/>
    <p:sldId id="277" r:id="rId14"/>
    <p:sldId id="278" r:id="rId15"/>
    <p:sldId id="279" r:id="rId16"/>
    <p:sldId id="292" r:id="rId17"/>
    <p:sldId id="280" r:id="rId18"/>
    <p:sldId id="286" r:id="rId19"/>
    <p:sldId id="287" r:id="rId20"/>
    <p:sldId id="288" r:id="rId21"/>
    <p:sldId id="285" r:id="rId22"/>
    <p:sldId id="281" r:id="rId23"/>
    <p:sldId id="282" r:id="rId24"/>
    <p:sldId id="283" r:id="rId25"/>
    <p:sldId id="284" r:id="rId26"/>
    <p:sldId id="289" r:id="rId27"/>
    <p:sldId id="290" r:id="rId28"/>
    <p:sldId id="291" r:id="rId29"/>
    <p:sldId id="262" r:id="rId30"/>
    <p:sldId id="263" r:id="rId31"/>
    <p:sldId id="264" r:id="rId32"/>
    <p:sldId id="265" r:id="rId3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E4684B-3D9B-67D2-86A1-12ED408E2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6D307DB-1204-30FD-0C21-DEAF0D2FD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365FE3-8929-8F18-70F7-62844CF67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D3656D-31FA-3BC2-4C48-0F0E6B80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3F85C5-2BB8-87E3-B1B0-A07B43AAB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298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02739C-902D-F921-983E-04750BA61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0C625A-2C9A-9CB5-3911-D8F7511B58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DADD40-37BB-789D-CD45-707FECE6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EB10E5-8F02-6DC0-E0E1-595D3BEA2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FE1410-034A-849B-AB4A-F17B3B89C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7637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6BB7D97-761A-4C3B-1F96-0BB7AB4DC8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C27F396-B60F-E1EE-6CCF-D3B0C0912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B1D994-6F93-18C2-E919-5DB9A0708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C85E68-C92E-9041-05E6-824F70A9F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8A80DB-9ADE-4E7B-2853-7A247007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5944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BAB427-2A68-3589-C39D-247207D5D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C9911D-7638-6BF4-C344-44F036A9F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3C4026-510D-A974-872B-A7A422D4A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2C14C8-570A-E810-0C01-707BF01D9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E48B01-40D5-4DE9-6B6F-2EE4FD352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7899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B11B4B-B7D1-0E54-0E13-123ACE9D0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6D1A41-5C81-417C-92B6-51025579E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54D8E2-2C71-03CB-53B3-8DF003F1C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9433E2-E421-C3FE-45B7-DB11C3B6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925918-2FFA-D2FA-46C9-3DA41B531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02881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784C37-09DC-8B3C-331F-DAC8B46B0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0D5852-0605-B748-AB43-38C0B781FF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4752896-8AD6-D1BC-26E6-8218E1D0C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2ED76C-06BB-71FD-6134-0FE64DEDB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4AAB81-51A2-A832-DA65-27BBFE77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9700DAE-3230-FE7E-0157-C82F80FCB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2294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7EBAE0-61F8-8DD8-7DD0-41F669AE6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C23A51B-CC94-F5B2-2A3B-83048DE42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5F7920-E80B-4E9B-E689-BCDDCFB8E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FAB8C85-7285-0353-93CE-326B99ABF0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9490092-EDEB-C5DB-4E28-2F202A6946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8A0B22F-2090-D2DA-4983-38CC57FE0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9276298-2D0D-806E-1E6D-718AB11C0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AAE3243-6723-7312-000B-3A88C603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54962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3DFC77-49AF-C7AB-3BC4-AC78B108C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5241403-59DC-C39A-3E26-601BE3BFD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8A4C83A-2EEC-B4CA-1D33-DB91802CE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27D430-2891-EEDE-7121-80960A154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852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53F58FA-98FE-2758-AC1B-D1902AEB7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4755A9-B032-536D-0109-92887B2A8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5F0175-2D16-5D20-9553-1CA68CD35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761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D081F-4895-7A1D-C8CF-C7D2E40A6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61E560-53EA-6C53-20E7-081878369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6D8A52-09E1-A9C2-1845-528256176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71B0223-3BC3-BC35-2E6B-28DC57AB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3F9BFD-0ACD-AC30-9F29-608AE7C6A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18CCE61-BA36-D8EA-64F1-2116D7565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449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12330D-2288-7CE8-C79B-44339A4AA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448AD1B-36C2-0036-688E-F73ECB1FF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0361B2-1BFC-6328-814C-DB9E49B27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BEEBAB5-D9EF-635D-C838-EF3A19939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815D6FD-D564-A061-E3AC-6A9CB9F55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9DC08A-5D6C-1298-FA68-62A53A425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075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D6AC98F-ACD2-B92F-9365-F35B15584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BD8F8C-04E7-B6A2-9E7E-B175A91B4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191D65-9184-7F81-D4F8-3C7C1FCDA7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1AD391-2D89-495A-AA24-68086D64330B}" type="datetimeFigureOut">
              <a:rPr lang="de-CH" smtClean="0"/>
              <a:t>08.01.2026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A66B54-5D64-56EF-0B45-9E9AEBCE4D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D33CD6-3953-7D02-C59B-4831571DB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30B400-0DE8-446D-8152-3C306CE5A8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43830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F2DCA9B-3C8E-ACF5-8D1A-90E1AC10C0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091" r="21863" b="2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9CAEB82-5F95-1DAD-4C33-CA66E4869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de-CH" sz="4800" dirty="0">
                <a:solidFill>
                  <a:schemeClr val="bg1"/>
                </a:solidFill>
              </a:rPr>
              <a:t>Wortschatz «Geld»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732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65FC2-F226-0847-2DD2-E0A0A94FC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01B319-7406-803B-ADE6-46172A4C8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CH" sz="34400" dirty="0"/>
              <a:t>Netto</a:t>
            </a:r>
          </a:p>
        </p:txBody>
      </p:sp>
    </p:spTree>
    <p:extLst>
      <p:ext uri="{BB962C8B-B14F-4D97-AF65-F5344CB8AC3E}">
        <p14:creationId xmlns:p14="http://schemas.microsoft.com/office/powerpoint/2010/main" val="708619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B87A3-1CA6-4BBF-14CE-C7A9BEF96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88A860-0F12-21CA-BD8E-B9B119800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Kost&amp;</a:t>
            </a:r>
          </a:p>
          <a:p>
            <a:pPr marL="0" indent="0" algn="ctr">
              <a:buNone/>
            </a:pPr>
            <a:r>
              <a:rPr lang="de-CH" sz="34400" dirty="0"/>
              <a:t>Logis</a:t>
            </a:r>
          </a:p>
        </p:txBody>
      </p:sp>
    </p:spTree>
    <p:extLst>
      <p:ext uri="{BB962C8B-B14F-4D97-AF65-F5344CB8AC3E}">
        <p14:creationId xmlns:p14="http://schemas.microsoft.com/office/powerpoint/2010/main" val="1922206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B65DE-C182-20AA-381D-EE5D722D1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DB8C17-CF4A-11C8-61D6-50A0126FE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variabel</a:t>
            </a:r>
          </a:p>
        </p:txBody>
      </p:sp>
    </p:spTree>
    <p:extLst>
      <p:ext uri="{BB962C8B-B14F-4D97-AF65-F5344CB8AC3E}">
        <p14:creationId xmlns:p14="http://schemas.microsoft.com/office/powerpoint/2010/main" val="3067097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BC54F-08D7-4810-E166-2A0D4F1C3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5F8741-BD1B-5491-B4FF-9402E555C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Rückstellung</a:t>
            </a:r>
          </a:p>
        </p:txBody>
      </p:sp>
    </p:spTree>
    <p:extLst>
      <p:ext uri="{BB962C8B-B14F-4D97-AF65-F5344CB8AC3E}">
        <p14:creationId xmlns:p14="http://schemas.microsoft.com/office/powerpoint/2010/main" val="2947938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BF98A-C611-341A-E0D3-E29F79D83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279044-25DE-0414-807B-9F64B338C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Pensum</a:t>
            </a:r>
          </a:p>
        </p:txBody>
      </p:sp>
    </p:spTree>
    <p:extLst>
      <p:ext uri="{BB962C8B-B14F-4D97-AF65-F5344CB8AC3E}">
        <p14:creationId xmlns:p14="http://schemas.microsoft.com/office/powerpoint/2010/main" val="13485924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CA69F-98A2-76F8-CFF2-A1A63E12F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EAECC7-93E9-CFA0-34AA-9CA5F1023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CH" sz="34400" dirty="0"/>
              <a:t>ALV</a:t>
            </a:r>
          </a:p>
        </p:txBody>
      </p:sp>
    </p:spTree>
    <p:extLst>
      <p:ext uri="{BB962C8B-B14F-4D97-AF65-F5344CB8AC3E}">
        <p14:creationId xmlns:p14="http://schemas.microsoft.com/office/powerpoint/2010/main" val="492100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EDF72-193C-89FB-9BA8-B7F31681B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A4EF2-7865-4144-EDCE-14E73A58D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CH" sz="34400"/>
              <a:t>Saldo</a:t>
            </a:r>
            <a:endParaRPr lang="de-CH" sz="34400" dirty="0"/>
          </a:p>
        </p:txBody>
      </p:sp>
    </p:spTree>
    <p:extLst>
      <p:ext uri="{BB962C8B-B14F-4D97-AF65-F5344CB8AC3E}">
        <p14:creationId xmlns:p14="http://schemas.microsoft.com/office/powerpoint/2010/main" val="98074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91797-1B0E-CBFD-9445-BD608004B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EDF3CA-94EE-52F3-531B-B970CA7DF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CH" sz="34400" dirty="0"/>
              <a:t>PK</a:t>
            </a:r>
          </a:p>
        </p:txBody>
      </p:sp>
    </p:spTree>
    <p:extLst>
      <p:ext uri="{BB962C8B-B14F-4D97-AF65-F5344CB8AC3E}">
        <p14:creationId xmlns:p14="http://schemas.microsoft.com/office/powerpoint/2010/main" val="29330720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7D9CE-BBDB-CC3B-4A4E-E68C4D63F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FF8A2E-252F-212D-ABF1-3C97468FC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CH" sz="34400" dirty="0"/>
              <a:t>fix</a:t>
            </a:r>
          </a:p>
        </p:txBody>
      </p:sp>
    </p:spTree>
    <p:extLst>
      <p:ext uri="{BB962C8B-B14F-4D97-AF65-F5344CB8AC3E}">
        <p14:creationId xmlns:p14="http://schemas.microsoft.com/office/powerpoint/2010/main" val="2419460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96C89-26F0-6CC0-E632-F6E9BA0C1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01FBB8-77DD-F237-C12A-F61702183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13200" dirty="0"/>
              <a:t>Debitkarte</a:t>
            </a:r>
          </a:p>
        </p:txBody>
      </p:sp>
    </p:spTree>
    <p:extLst>
      <p:ext uri="{BB962C8B-B14F-4D97-AF65-F5344CB8AC3E}">
        <p14:creationId xmlns:p14="http://schemas.microsoft.com/office/powerpoint/2010/main" val="2063078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B0DE26-09B8-11A6-A934-8B9B743C8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CH" sz="34400" dirty="0"/>
              <a:t>Lohn</a:t>
            </a:r>
          </a:p>
        </p:txBody>
      </p:sp>
    </p:spTree>
    <p:extLst>
      <p:ext uri="{BB962C8B-B14F-4D97-AF65-F5344CB8AC3E}">
        <p14:creationId xmlns:p14="http://schemas.microsoft.com/office/powerpoint/2010/main" val="2604958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1AC6A-63FB-4B8D-1B31-725EDF681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D5A9DA-105E-DC24-8640-3553F8EEA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Bargeld</a:t>
            </a:r>
          </a:p>
        </p:txBody>
      </p:sp>
    </p:spTree>
    <p:extLst>
      <p:ext uri="{BB962C8B-B14F-4D97-AF65-F5344CB8AC3E}">
        <p14:creationId xmlns:p14="http://schemas.microsoft.com/office/powerpoint/2010/main" val="2998171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01C29-1E63-C654-E4B2-147D33526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889D81-7035-529B-E544-0966CBB16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15800" dirty="0"/>
              <a:t>Einnahme</a:t>
            </a:r>
          </a:p>
        </p:txBody>
      </p:sp>
    </p:spTree>
    <p:extLst>
      <p:ext uri="{BB962C8B-B14F-4D97-AF65-F5344CB8AC3E}">
        <p14:creationId xmlns:p14="http://schemas.microsoft.com/office/powerpoint/2010/main" val="11992296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0064C-B0C0-20E7-E981-0D74DAC30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F4CF16-3FF2-AD24-3959-0E01919CF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Steuern</a:t>
            </a:r>
          </a:p>
        </p:txBody>
      </p:sp>
    </p:spTree>
    <p:extLst>
      <p:ext uri="{BB962C8B-B14F-4D97-AF65-F5344CB8AC3E}">
        <p14:creationId xmlns:p14="http://schemas.microsoft.com/office/powerpoint/2010/main" val="1730826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E040D-5742-F509-4E53-FA0E4FEDF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E72C79-2894-584C-25A2-22FD3C201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sparen</a:t>
            </a:r>
          </a:p>
        </p:txBody>
      </p:sp>
    </p:spTree>
    <p:extLst>
      <p:ext uri="{BB962C8B-B14F-4D97-AF65-F5344CB8AC3E}">
        <p14:creationId xmlns:p14="http://schemas.microsoft.com/office/powerpoint/2010/main" val="680373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15BCB-904F-C501-DF12-0F276FBDE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004FB7-F74A-B20E-56DD-202EA8DAE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Kassa</a:t>
            </a:r>
          </a:p>
          <a:p>
            <a:pPr marL="0" indent="0" algn="ctr">
              <a:buNone/>
            </a:pPr>
            <a:r>
              <a:rPr lang="de-CH" sz="34400" dirty="0"/>
              <a:t>buch</a:t>
            </a:r>
          </a:p>
        </p:txBody>
      </p:sp>
    </p:spTree>
    <p:extLst>
      <p:ext uri="{BB962C8B-B14F-4D97-AF65-F5344CB8AC3E}">
        <p14:creationId xmlns:p14="http://schemas.microsoft.com/office/powerpoint/2010/main" val="1021917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65257-7320-A3B0-15AB-75B0D7C7C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084466-FEA5-51BF-65C0-DDBD6BAC7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Ausgabe</a:t>
            </a:r>
          </a:p>
        </p:txBody>
      </p:sp>
    </p:spTree>
    <p:extLst>
      <p:ext uri="{BB962C8B-B14F-4D97-AF65-F5344CB8AC3E}">
        <p14:creationId xmlns:p14="http://schemas.microsoft.com/office/powerpoint/2010/main" val="30047554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2E937-6B33-0A3C-9DE1-1BAD3A700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FBD210-06CA-F16E-13AA-59F5C1F69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15800" dirty="0"/>
              <a:t>Kreditkarte</a:t>
            </a:r>
          </a:p>
        </p:txBody>
      </p:sp>
    </p:spTree>
    <p:extLst>
      <p:ext uri="{BB962C8B-B14F-4D97-AF65-F5344CB8AC3E}">
        <p14:creationId xmlns:p14="http://schemas.microsoft.com/office/powerpoint/2010/main" val="1497508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AB553-D784-EBB1-7F7A-5ABA0A554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56C677-4D06-0F88-98B8-F8E0AF2F7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15800" dirty="0"/>
              <a:t>Schulden</a:t>
            </a:r>
          </a:p>
        </p:txBody>
      </p:sp>
    </p:spTree>
    <p:extLst>
      <p:ext uri="{BB962C8B-B14F-4D97-AF65-F5344CB8AC3E}">
        <p14:creationId xmlns:p14="http://schemas.microsoft.com/office/powerpoint/2010/main" val="12893195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D6B01-7ED0-B9AD-6725-D626C8FCB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59244F-A22C-8E8C-47E0-706412277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15800"/>
              <a:t>Differenz</a:t>
            </a:r>
            <a:endParaRPr lang="de-CH" sz="15800" dirty="0"/>
          </a:p>
        </p:txBody>
      </p:sp>
    </p:spTree>
    <p:extLst>
      <p:ext uri="{BB962C8B-B14F-4D97-AF65-F5344CB8AC3E}">
        <p14:creationId xmlns:p14="http://schemas.microsoft.com/office/powerpoint/2010/main" val="36564001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95727" y="382385"/>
            <a:ext cx="6335338" cy="1492132"/>
          </a:xfrm>
        </p:spPr>
        <p:txBody>
          <a:bodyPr>
            <a:normAutofit/>
          </a:bodyPr>
          <a:lstStyle/>
          <a:p>
            <a:r>
              <a:rPr lang="de-CH" cap="none" dirty="0">
                <a:latin typeface="Arial" panose="020B0604020202020204" pitchFamily="34" charset="0"/>
                <a:cs typeface="Arial" panose="020B0604020202020204" pitchFamily="34" charset="0"/>
              </a:rPr>
              <a:t>Wie schaffe ich es durch den Monat?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A9DCFA-4B94-C85B-EE69-23B41188C9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525" r="20649" b="-1"/>
          <a:stretch/>
        </p:blipFill>
        <p:spPr>
          <a:xfrm>
            <a:off x="688434" y="-9525"/>
            <a:ext cx="4129822" cy="6867525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95727" y="2286001"/>
            <a:ext cx="6335338" cy="3593591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de-CH" dirty="0"/>
              <a:t>Ich bin sowieso sehr sparsam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/>
              <a:t>Ich plane mit einem Budget!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/>
              <a:t>Ich notiere alle Ausgaben und schaue, dass es aufgeht.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/>
              <a:t>Ich gebe meinen Lohn einfach aus und hoffe, dass ich gut durch den Monat komme. Das klappt meistens…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/>
              <a:t>Ich bin meistens sowieso Mitte Monat Pleite und dann gibt’s nix mehr…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/>
              <a:t>Ich habe nie genug Geld, dann mache ich Schulden z.B. bei meinen Eltern …</a:t>
            </a:r>
          </a:p>
          <a:p>
            <a:pPr marL="457200" indent="-457200">
              <a:buFont typeface="+mj-lt"/>
              <a:buAutoNum type="arabicPeriod"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244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57118-F432-CF69-5669-2A30D01CC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BBE991-7B47-5196-BCFF-F6676D47B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11800" dirty="0"/>
              <a:t>Kinderzulage</a:t>
            </a:r>
          </a:p>
        </p:txBody>
      </p:sp>
    </p:spTree>
    <p:extLst>
      <p:ext uri="{BB962C8B-B14F-4D97-AF65-F5344CB8AC3E}">
        <p14:creationId xmlns:p14="http://schemas.microsoft.com/office/powerpoint/2010/main" val="24786344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5051" y="382385"/>
            <a:ext cx="6015897" cy="1492132"/>
          </a:xfrm>
        </p:spPr>
        <p:txBody>
          <a:bodyPr>
            <a:normAutofit/>
          </a:bodyPr>
          <a:lstStyle/>
          <a:p>
            <a:r>
              <a:rPr lang="de-CH" sz="4300" dirty="0"/>
              <a:t>Welche Sprüche rund ums Geld kennen Sie?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5051" y="2286001"/>
            <a:ext cx="6015897" cy="3593591"/>
          </a:xfrm>
        </p:spPr>
        <p:txBody>
          <a:bodyPr>
            <a:normAutofit/>
          </a:bodyPr>
          <a:lstStyle/>
          <a:p>
            <a:r>
              <a:rPr lang="de-CH"/>
              <a:t>Man kann mit Geld (nicht) alles kaufen…</a:t>
            </a:r>
          </a:p>
          <a:p>
            <a:r>
              <a:rPr lang="de-CH"/>
              <a:t>Zeit ist Geld</a:t>
            </a:r>
          </a:p>
          <a:p>
            <a:r>
              <a:rPr lang="de-CH"/>
              <a:t>Geld zum Fenster raus werfen</a:t>
            </a:r>
          </a:p>
          <a:p>
            <a:r>
              <a:rPr lang="de-CH"/>
              <a:t>Es ist nicht alles Gold was glänzt</a:t>
            </a:r>
          </a:p>
        </p:txBody>
      </p:sp>
      <p:pic>
        <p:nvPicPr>
          <p:cNvPr id="5" name="Picture 4" descr="Alte runzlige Hände mit einigen Münzen">
            <a:extLst>
              <a:ext uri="{FF2B5EF4-FFF2-40B4-BE49-F238E27FC236}">
                <a16:creationId xmlns:a16="http://schemas.microsoft.com/office/drawing/2014/main" id="{CF1EFA68-547A-53CB-679E-172B23A290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171" r="37087" b="-1"/>
          <a:stretch/>
        </p:blipFill>
        <p:spPr>
          <a:xfrm>
            <a:off x="7389812" y="10"/>
            <a:ext cx="4802188" cy="6857990"/>
          </a:xfrm>
          <a:custGeom>
            <a:avLst/>
            <a:gdLst/>
            <a:ahLst/>
            <a:cxnLst/>
            <a:rect l="l" t="t" r="r" b="b"/>
            <a:pathLst>
              <a:path w="4802188" h="6858000">
                <a:moveTo>
                  <a:pt x="0" y="0"/>
                </a:moveTo>
                <a:lnTo>
                  <a:pt x="4802188" y="0"/>
                </a:lnTo>
                <a:lnTo>
                  <a:pt x="4802188" y="6858000"/>
                </a:lnTo>
                <a:lnTo>
                  <a:pt x="0" y="6858000"/>
                </a:lnTo>
                <a:lnTo>
                  <a:pt x="4763" y="6791325"/>
                </a:lnTo>
                <a:lnTo>
                  <a:pt x="12700" y="6735762"/>
                </a:lnTo>
                <a:lnTo>
                  <a:pt x="22225" y="6683375"/>
                </a:lnTo>
                <a:lnTo>
                  <a:pt x="38100" y="6640512"/>
                </a:lnTo>
                <a:lnTo>
                  <a:pt x="53975" y="6597650"/>
                </a:lnTo>
                <a:lnTo>
                  <a:pt x="73025" y="6561137"/>
                </a:lnTo>
                <a:lnTo>
                  <a:pt x="92075" y="6523037"/>
                </a:lnTo>
                <a:lnTo>
                  <a:pt x="109538" y="6488112"/>
                </a:lnTo>
                <a:lnTo>
                  <a:pt x="127000" y="6448425"/>
                </a:lnTo>
                <a:lnTo>
                  <a:pt x="142875" y="6407150"/>
                </a:lnTo>
                <a:lnTo>
                  <a:pt x="157163" y="6361112"/>
                </a:lnTo>
                <a:lnTo>
                  <a:pt x="168275" y="6311900"/>
                </a:lnTo>
                <a:lnTo>
                  <a:pt x="176213" y="6251575"/>
                </a:lnTo>
                <a:lnTo>
                  <a:pt x="179388" y="6183312"/>
                </a:lnTo>
                <a:lnTo>
                  <a:pt x="176213" y="6113462"/>
                </a:lnTo>
                <a:lnTo>
                  <a:pt x="168275" y="6056312"/>
                </a:lnTo>
                <a:lnTo>
                  <a:pt x="157163" y="6003925"/>
                </a:lnTo>
                <a:lnTo>
                  <a:pt x="142875" y="5956300"/>
                </a:lnTo>
                <a:lnTo>
                  <a:pt x="127000" y="5915025"/>
                </a:lnTo>
                <a:lnTo>
                  <a:pt x="107950" y="5876925"/>
                </a:lnTo>
                <a:lnTo>
                  <a:pt x="88900" y="5840412"/>
                </a:lnTo>
                <a:lnTo>
                  <a:pt x="69850" y="5802312"/>
                </a:lnTo>
                <a:lnTo>
                  <a:pt x="52388" y="5762625"/>
                </a:lnTo>
                <a:lnTo>
                  <a:pt x="34925" y="5721350"/>
                </a:lnTo>
                <a:lnTo>
                  <a:pt x="20638" y="5675312"/>
                </a:lnTo>
                <a:lnTo>
                  <a:pt x="11113" y="5622925"/>
                </a:lnTo>
                <a:lnTo>
                  <a:pt x="1588" y="5562600"/>
                </a:lnTo>
                <a:lnTo>
                  <a:pt x="0" y="5494337"/>
                </a:lnTo>
                <a:lnTo>
                  <a:pt x="1588" y="5426075"/>
                </a:lnTo>
                <a:lnTo>
                  <a:pt x="11113" y="5365750"/>
                </a:lnTo>
                <a:lnTo>
                  <a:pt x="20638" y="5313362"/>
                </a:lnTo>
                <a:lnTo>
                  <a:pt x="34925" y="5268912"/>
                </a:lnTo>
                <a:lnTo>
                  <a:pt x="52388" y="5226050"/>
                </a:lnTo>
                <a:lnTo>
                  <a:pt x="69850" y="5186362"/>
                </a:lnTo>
                <a:lnTo>
                  <a:pt x="88900" y="5149850"/>
                </a:lnTo>
                <a:lnTo>
                  <a:pt x="107950" y="5114925"/>
                </a:lnTo>
                <a:lnTo>
                  <a:pt x="127000" y="5075237"/>
                </a:lnTo>
                <a:lnTo>
                  <a:pt x="142875" y="5033962"/>
                </a:lnTo>
                <a:lnTo>
                  <a:pt x="157163" y="4987925"/>
                </a:lnTo>
                <a:lnTo>
                  <a:pt x="168275" y="4935537"/>
                </a:lnTo>
                <a:lnTo>
                  <a:pt x="176213" y="4875212"/>
                </a:lnTo>
                <a:lnTo>
                  <a:pt x="179388" y="4806950"/>
                </a:lnTo>
                <a:lnTo>
                  <a:pt x="176213" y="4738687"/>
                </a:lnTo>
                <a:lnTo>
                  <a:pt x="168275" y="4678362"/>
                </a:lnTo>
                <a:lnTo>
                  <a:pt x="157163" y="4625975"/>
                </a:lnTo>
                <a:lnTo>
                  <a:pt x="142875" y="4579937"/>
                </a:lnTo>
                <a:lnTo>
                  <a:pt x="127000" y="4537075"/>
                </a:lnTo>
                <a:lnTo>
                  <a:pt x="107950" y="4498975"/>
                </a:lnTo>
                <a:lnTo>
                  <a:pt x="69850" y="4424362"/>
                </a:lnTo>
                <a:lnTo>
                  <a:pt x="52388" y="4386262"/>
                </a:lnTo>
                <a:lnTo>
                  <a:pt x="34925" y="4343400"/>
                </a:lnTo>
                <a:lnTo>
                  <a:pt x="20638" y="4297362"/>
                </a:lnTo>
                <a:lnTo>
                  <a:pt x="11113" y="4244975"/>
                </a:lnTo>
                <a:lnTo>
                  <a:pt x="1588" y="4186237"/>
                </a:lnTo>
                <a:lnTo>
                  <a:pt x="0" y="4116387"/>
                </a:lnTo>
                <a:lnTo>
                  <a:pt x="1588" y="4048125"/>
                </a:lnTo>
                <a:lnTo>
                  <a:pt x="11113" y="3987800"/>
                </a:lnTo>
                <a:lnTo>
                  <a:pt x="20638" y="3935412"/>
                </a:lnTo>
                <a:lnTo>
                  <a:pt x="34925" y="3890962"/>
                </a:lnTo>
                <a:lnTo>
                  <a:pt x="52388" y="3848100"/>
                </a:lnTo>
                <a:lnTo>
                  <a:pt x="69850" y="3811587"/>
                </a:lnTo>
                <a:lnTo>
                  <a:pt x="107950" y="3736975"/>
                </a:lnTo>
                <a:lnTo>
                  <a:pt x="127000" y="3697287"/>
                </a:lnTo>
                <a:lnTo>
                  <a:pt x="142875" y="3656012"/>
                </a:lnTo>
                <a:lnTo>
                  <a:pt x="157163" y="3609975"/>
                </a:lnTo>
                <a:lnTo>
                  <a:pt x="168275" y="3557587"/>
                </a:lnTo>
                <a:lnTo>
                  <a:pt x="176213" y="3497262"/>
                </a:lnTo>
                <a:lnTo>
                  <a:pt x="179388" y="3427412"/>
                </a:lnTo>
                <a:lnTo>
                  <a:pt x="176213" y="3360737"/>
                </a:lnTo>
                <a:lnTo>
                  <a:pt x="168275" y="3300412"/>
                </a:lnTo>
                <a:lnTo>
                  <a:pt x="157163" y="3248025"/>
                </a:lnTo>
                <a:lnTo>
                  <a:pt x="142875" y="3201987"/>
                </a:lnTo>
                <a:lnTo>
                  <a:pt x="127000" y="3160712"/>
                </a:lnTo>
                <a:lnTo>
                  <a:pt x="107950" y="3121025"/>
                </a:lnTo>
                <a:lnTo>
                  <a:pt x="88900" y="3084512"/>
                </a:lnTo>
                <a:lnTo>
                  <a:pt x="69850" y="3046412"/>
                </a:lnTo>
                <a:lnTo>
                  <a:pt x="52388" y="3009900"/>
                </a:lnTo>
                <a:lnTo>
                  <a:pt x="34925" y="2967037"/>
                </a:lnTo>
                <a:lnTo>
                  <a:pt x="20638" y="2922587"/>
                </a:lnTo>
                <a:lnTo>
                  <a:pt x="11113" y="2868612"/>
                </a:lnTo>
                <a:lnTo>
                  <a:pt x="1588" y="2809875"/>
                </a:lnTo>
                <a:lnTo>
                  <a:pt x="0" y="2741612"/>
                </a:lnTo>
                <a:lnTo>
                  <a:pt x="1588" y="2671762"/>
                </a:lnTo>
                <a:lnTo>
                  <a:pt x="11113" y="2613025"/>
                </a:lnTo>
                <a:lnTo>
                  <a:pt x="20638" y="2560637"/>
                </a:lnTo>
                <a:lnTo>
                  <a:pt x="34925" y="2513012"/>
                </a:lnTo>
                <a:lnTo>
                  <a:pt x="52388" y="2471737"/>
                </a:lnTo>
                <a:lnTo>
                  <a:pt x="69850" y="2433637"/>
                </a:lnTo>
                <a:lnTo>
                  <a:pt x="88900" y="2395537"/>
                </a:lnTo>
                <a:lnTo>
                  <a:pt x="107950" y="2359025"/>
                </a:lnTo>
                <a:lnTo>
                  <a:pt x="127000" y="2319337"/>
                </a:lnTo>
                <a:lnTo>
                  <a:pt x="142875" y="2278062"/>
                </a:lnTo>
                <a:lnTo>
                  <a:pt x="157163" y="2232025"/>
                </a:lnTo>
                <a:lnTo>
                  <a:pt x="168275" y="2179637"/>
                </a:lnTo>
                <a:lnTo>
                  <a:pt x="176213" y="2119312"/>
                </a:lnTo>
                <a:lnTo>
                  <a:pt x="179388" y="2051050"/>
                </a:lnTo>
                <a:lnTo>
                  <a:pt x="176213" y="1982787"/>
                </a:lnTo>
                <a:lnTo>
                  <a:pt x="168275" y="1922462"/>
                </a:lnTo>
                <a:lnTo>
                  <a:pt x="157163" y="1870075"/>
                </a:lnTo>
                <a:lnTo>
                  <a:pt x="142875" y="1824037"/>
                </a:lnTo>
                <a:lnTo>
                  <a:pt x="127000" y="1782762"/>
                </a:lnTo>
                <a:lnTo>
                  <a:pt x="107950" y="1743075"/>
                </a:lnTo>
                <a:lnTo>
                  <a:pt x="88900" y="1708150"/>
                </a:lnTo>
                <a:lnTo>
                  <a:pt x="69850" y="1671637"/>
                </a:lnTo>
                <a:lnTo>
                  <a:pt x="52388" y="1631950"/>
                </a:lnTo>
                <a:lnTo>
                  <a:pt x="34925" y="1589087"/>
                </a:lnTo>
                <a:lnTo>
                  <a:pt x="20638" y="1544637"/>
                </a:lnTo>
                <a:lnTo>
                  <a:pt x="11113" y="1492250"/>
                </a:lnTo>
                <a:lnTo>
                  <a:pt x="1588" y="1431925"/>
                </a:lnTo>
                <a:lnTo>
                  <a:pt x="0" y="1363662"/>
                </a:lnTo>
                <a:lnTo>
                  <a:pt x="1588" y="1295400"/>
                </a:lnTo>
                <a:lnTo>
                  <a:pt x="11113" y="1235075"/>
                </a:lnTo>
                <a:lnTo>
                  <a:pt x="20638" y="1182687"/>
                </a:lnTo>
                <a:lnTo>
                  <a:pt x="34925" y="1136650"/>
                </a:lnTo>
                <a:lnTo>
                  <a:pt x="52388" y="1095375"/>
                </a:lnTo>
                <a:lnTo>
                  <a:pt x="69850" y="1055687"/>
                </a:lnTo>
                <a:lnTo>
                  <a:pt x="88900" y="1017587"/>
                </a:lnTo>
                <a:lnTo>
                  <a:pt x="107950" y="981075"/>
                </a:lnTo>
                <a:lnTo>
                  <a:pt x="127000" y="942975"/>
                </a:lnTo>
                <a:lnTo>
                  <a:pt x="142875" y="901700"/>
                </a:lnTo>
                <a:lnTo>
                  <a:pt x="157163" y="854075"/>
                </a:lnTo>
                <a:lnTo>
                  <a:pt x="168275" y="801687"/>
                </a:lnTo>
                <a:lnTo>
                  <a:pt x="176213" y="744537"/>
                </a:lnTo>
                <a:lnTo>
                  <a:pt x="179388" y="673100"/>
                </a:lnTo>
                <a:lnTo>
                  <a:pt x="176213" y="606425"/>
                </a:lnTo>
                <a:lnTo>
                  <a:pt x="168275" y="546100"/>
                </a:lnTo>
                <a:lnTo>
                  <a:pt x="157163" y="496887"/>
                </a:lnTo>
                <a:lnTo>
                  <a:pt x="142875" y="450850"/>
                </a:lnTo>
                <a:lnTo>
                  <a:pt x="127000" y="409575"/>
                </a:lnTo>
                <a:lnTo>
                  <a:pt x="109538" y="369887"/>
                </a:lnTo>
                <a:lnTo>
                  <a:pt x="92075" y="334962"/>
                </a:lnTo>
                <a:lnTo>
                  <a:pt x="73025" y="296862"/>
                </a:lnTo>
                <a:lnTo>
                  <a:pt x="53975" y="260350"/>
                </a:lnTo>
                <a:lnTo>
                  <a:pt x="38100" y="217487"/>
                </a:lnTo>
                <a:lnTo>
                  <a:pt x="22225" y="174625"/>
                </a:lnTo>
                <a:lnTo>
                  <a:pt x="12700" y="122237"/>
                </a:lnTo>
                <a:lnTo>
                  <a:pt x="4763" y="6667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3036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/>
              <a:t>Rätsel zu Geld</a:t>
            </a:r>
            <a:r>
              <a:rPr lang="de-CH" dirty="0"/>
              <a:t>: </a:t>
            </a:r>
            <a:br>
              <a:rPr lang="de-CH" dirty="0"/>
            </a:b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10780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228850" y="1028700"/>
            <a:ext cx="69151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sz="3600" dirty="0"/>
              <a:t>Was ist grösser als Gott, schlimmer als der Teufel;</a:t>
            </a:r>
          </a:p>
          <a:p>
            <a:r>
              <a:rPr lang="de-CH" sz="3600" dirty="0"/>
              <a:t> die Reichen wollen es nicht, die Armen haben es</a:t>
            </a:r>
          </a:p>
          <a:p>
            <a:r>
              <a:rPr lang="de-CH" sz="3600" dirty="0"/>
              <a:t> und wenn Du es isst, wirst Du sterben?</a:t>
            </a:r>
          </a:p>
        </p:txBody>
      </p:sp>
    </p:spTree>
    <p:extLst>
      <p:ext uri="{BB962C8B-B14F-4D97-AF65-F5344CB8AC3E}">
        <p14:creationId xmlns:p14="http://schemas.microsoft.com/office/powerpoint/2010/main" val="111722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B2761-26FC-943A-9E08-0DF0C8B62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AC6A63-F9C6-A87A-6B3F-093497BC2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Spesen</a:t>
            </a:r>
          </a:p>
        </p:txBody>
      </p:sp>
    </p:spTree>
    <p:extLst>
      <p:ext uri="{BB962C8B-B14F-4D97-AF65-F5344CB8AC3E}">
        <p14:creationId xmlns:p14="http://schemas.microsoft.com/office/powerpoint/2010/main" val="375706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73FAC-54A7-E2DC-11DA-91B8DDF26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0B59B8-8503-2B1D-1D72-BDE7DBBB5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CH" sz="34400"/>
              <a:t>Saldo</a:t>
            </a:r>
            <a:endParaRPr lang="de-CH" sz="34400" dirty="0"/>
          </a:p>
        </p:txBody>
      </p:sp>
    </p:spTree>
    <p:extLst>
      <p:ext uri="{BB962C8B-B14F-4D97-AF65-F5344CB8AC3E}">
        <p14:creationId xmlns:p14="http://schemas.microsoft.com/office/powerpoint/2010/main" val="3802725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94F75-88E7-1D28-775B-98FD4743D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7B8D42-D47B-AB3C-7FB4-FB2EE29C1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CH" sz="34400" dirty="0"/>
              <a:t>AHV</a:t>
            </a:r>
          </a:p>
        </p:txBody>
      </p:sp>
    </p:spTree>
    <p:extLst>
      <p:ext uri="{BB962C8B-B14F-4D97-AF65-F5344CB8AC3E}">
        <p14:creationId xmlns:p14="http://schemas.microsoft.com/office/powerpoint/2010/main" val="1512960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CCF26-65FB-54F8-5FAC-B768D789E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147A39-A21F-64A5-CEC7-19B4D1526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CH" sz="34400" dirty="0"/>
              <a:t>EO</a:t>
            </a:r>
          </a:p>
        </p:txBody>
      </p:sp>
    </p:spTree>
    <p:extLst>
      <p:ext uri="{BB962C8B-B14F-4D97-AF65-F5344CB8AC3E}">
        <p14:creationId xmlns:p14="http://schemas.microsoft.com/office/powerpoint/2010/main" val="412759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155B7-33E0-C893-FD58-5C727FFB4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A5C928-67D2-45B0-6862-688FB5B5A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13600" dirty="0"/>
              <a:t>Ausbildungs-zulage</a:t>
            </a:r>
          </a:p>
        </p:txBody>
      </p:sp>
    </p:spTree>
    <p:extLst>
      <p:ext uri="{BB962C8B-B14F-4D97-AF65-F5344CB8AC3E}">
        <p14:creationId xmlns:p14="http://schemas.microsoft.com/office/powerpoint/2010/main" val="2679335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FEABF-5009-B89A-B477-6BCCC061E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94BB7C-58A6-AA7A-AF79-130152247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de-CH" sz="34400" dirty="0"/>
              <a:t>Abzüge</a:t>
            </a:r>
          </a:p>
        </p:txBody>
      </p:sp>
    </p:spTree>
    <p:extLst>
      <p:ext uri="{BB962C8B-B14F-4D97-AF65-F5344CB8AC3E}">
        <p14:creationId xmlns:p14="http://schemas.microsoft.com/office/powerpoint/2010/main" val="4117244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Breitbild</PresentationFormat>
  <Paragraphs>46</Paragraphs>
  <Slides>32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37" baseType="lpstr">
      <vt:lpstr>Aptos</vt:lpstr>
      <vt:lpstr>Aptos Display</vt:lpstr>
      <vt:lpstr>Arial</vt:lpstr>
      <vt:lpstr>Calibri</vt:lpstr>
      <vt:lpstr>Office</vt:lpstr>
      <vt:lpstr>Wortschatz «Geld»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Wie schaffe ich es durch den Monat?</vt:lpstr>
      <vt:lpstr>Welche Sprüche rund ums Geld kennen Sie?</vt:lpstr>
      <vt:lpstr>Rätsel zu Geld: 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Giovanoli Paola</dc:creator>
  <cp:lastModifiedBy>Giovanoli Paola</cp:lastModifiedBy>
  <cp:revision>5</cp:revision>
  <dcterms:created xsi:type="dcterms:W3CDTF">2025-12-11T14:33:10Z</dcterms:created>
  <dcterms:modified xsi:type="dcterms:W3CDTF">2026-01-08T08:21:26Z</dcterms:modified>
</cp:coreProperties>
</file>